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9"/>
    <p:sldId id="257" r:id="rId60"/>
    <p:sldId id="258" r:id="rId61"/>
    <p:sldId id="259" r:id="rId62"/>
    <p:sldId id="260" r:id="rId63"/>
    <p:sldId id="261" r:id="rId64"/>
    <p:sldId id="262" r:id="rId65"/>
    <p:sldId id="263" r:id="rId66"/>
    <p:sldId id="264" r:id="rId67"/>
    <p:sldId id="265" r:id="rId68"/>
    <p:sldId id="266" r:id="rId69"/>
    <p:sldId id="267" r:id="rId70"/>
    <p:sldId id="268" r:id="rId71"/>
    <p:sldId id="269" r:id="rId7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Rubik" charset="1" panose="00000000000000000000"/>
      <p:regular r:id="rId28"/>
    </p:embeddedFont>
    <p:embeddedFont>
      <p:font typeface="Rubik Bold" charset="1" panose="00000800000000000000"/>
      <p:regular r:id="rId29"/>
    </p:embeddedFont>
    <p:embeddedFont>
      <p:font typeface="Rubik Italics" charset="1" panose="00000000000000000000"/>
      <p:regular r:id="rId30"/>
    </p:embeddedFont>
    <p:embeddedFont>
      <p:font typeface="Rubik Bold Italics" charset="1" panose="00000800000000000000"/>
      <p:regular r:id="rId31"/>
    </p:embeddedFont>
    <p:embeddedFont>
      <p:font typeface="Rubik Light" charset="1" panose="00000400000000000000"/>
      <p:regular r:id="rId32"/>
    </p:embeddedFont>
    <p:embeddedFont>
      <p:font typeface="Rubik Light Italics" charset="1" panose="00000400000000000000"/>
      <p:regular r:id="rId33"/>
    </p:embeddedFont>
    <p:embeddedFont>
      <p:font typeface="Rubik Medium" charset="1" panose="00000600000000000000"/>
      <p:regular r:id="rId34"/>
    </p:embeddedFont>
    <p:embeddedFont>
      <p:font typeface="Rubik Medium Italics" charset="1" panose="00000600000000000000"/>
      <p:regular r:id="rId35"/>
    </p:embeddedFont>
    <p:embeddedFont>
      <p:font typeface="Rubik Semi-Bold" charset="1" panose="00000000000000000000"/>
      <p:regular r:id="rId36"/>
    </p:embeddedFont>
    <p:embeddedFont>
      <p:font typeface="Rubik Semi-Bold Italics" charset="1" panose="00000000000000000000"/>
      <p:regular r:id="rId37"/>
    </p:embeddedFont>
    <p:embeddedFont>
      <p:font typeface="Rubik Heavy" charset="1" panose="00000A00000000000000"/>
      <p:regular r:id="rId38"/>
    </p:embeddedFont>
    <p:embeddedFont>
      <p:font typeface="Rubik Heavy Italics" charset="1" panose="00000A00000000000000"/>
      <p:regular r:id="rId39"/>
    </p:embeddedFont>
    <p:embeddedFont>
      <p:font typeface="Open Sans" charset="1" panose="020B0606030504020204"/>
      <p:regular r:id="rId40"/>
    </p:embeddedFont>
    <p:embeddedFont>
      <p:font typeface="Open Sans Bold" charset="1" panose="020B0806030504020204"/>
      <p:regular r:id="rId41"/>
    </p:embeddedFont>
    <p:embeddedFont>
      <p:font typeface="Open Sans Italics" charset="1" panose="020B0606030504020204"/>
      <p:regular r:id="rId42"/>
    </p:embeddedFont>
    <p:embeddedFont>
      <p:font typeface="Open Sans Bold Italics" charset="1" panose="020B0806030504020204"/>
      <p:regular r:id="rId43"/>
    </p:embeddedFont>
    <p:embeddedFont>
      <p:font typeface="Open Sans Light" charset="1" panose="020B0306030504020204"/>
      <p:regular r:id="rId44"/>
    </p:embeddedFont>
    <p:embeddedFont>
      <p:font typeface="Open Sans Light Italics" charset="1" panose="020B0306030504020204"/>
      <p:regular r:id="rId45"/>
    </p:embeddedFont>
    <p:embeddedFont>
      <p:font typeface="Open Sans Ultra-Bold" charset="1" panose="00000000000000000000"/>
      <p:regular r:id="rId46"/>
    </p:embeddedFont>
    <p:embeddedFont>
      <p:font typeface="Open Sans Ultra-Bold Italics" charset="1" panose="00000000000000000000"/>
      <p:regular r:id="rId47"/>
    </p:embeddedFont>
    <p:embeddedFont>
      <p:font typeface="Lato" charset="1" panose="020F0502020204030203"/>
      <p:regular r:id="rId48"/>
    </p:embeddedFont>
    <p:embeddedFont>
      <p:font typeface="Lato Bold" charset="1" panose="020F0502020204030203"/>
      <p:regular r:id="rId49"/>
    </p:embeddedFont>
    <p:embeddedFont>
      <p:font typeface="Lato Italics" charset="1" panose="020F0502020204030203"/>
      <p:regular r:id="rId50"/>
    </p:embeddedFont>
    <p:embeddedFont>
      <p:font typeface="Lato Bold Italics" charset="1" panose="020F0502020204030203"/>
      <p:regular r:id="rId51"/>
    </p:embeddedFont>
    <p:embeddedFont>
      <p:font typeface="Lato Thin" charset="1" panose="020F0502020204030203"/>
      <p:regular r:id="rId52"/>
    </p:embeddedFont>
    <p:embeddedFont>
      <p:font typeface="Lato Thin Italics" charset="1" panose="020F0502020204030203"/>
      <p:regular r:id="rId53"/>
    </p:embeddedFont>
    <p:embeddedFont>
      <p:font typeface="Lato Light" charset="1" panose="020F0502020204030203"/>
      <p:regular r:id="rId54"/>
    </p:embeddedFont>
    <p:embeddedFont>
      <p:font typeface="Lato Light Italics" charset="1" panose="020F0502020204030203"/>
      <p:regular r:id="rId55"/>
    </p:embeddedFont>
    <p:embeddedFont>
      <p:font typeface="Lato Heavy" charset="1" panose="020F0502020204030203"/>
      <p:regular r:id="rId56"/>
    </p:embeddedFont>
    <p:embeddedFont>
      <p:font typeface="Lato Heavy Italics" charset="1" panose="020F0502020204030203"/>
      <p:regular r:id="rId57"/>
    </p:embeddedFont>
    <p:embeddedFont>
      <p:font typeface="Chonburi" charset="1" panose="000005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slides/slide1.xml" Type="http://schemas.openxmlformats.org/officeDocument/2006/relationships/slide"/><Relationship Id="rId6" Target="fonts/font6.fntdata" Type="http://schemas.openxmlformats.org/officeDocument/2006/relationships/font"/><Relationship Id="rId60" Target="slides/slide2.xml" Type="http://schemas.openxmlformats.org/officeDocument/2006/relationships/slide"/><Relationship Id="rId61" Target="slides/slide3.xml" Type="http://schemas.openxmlformats.org/officeDocument/2006/relationships/slide"/><Relationship Id="rId62" Target="slides/slide4.xml" Type="http://schemas.openxmlformats.org/officeDocument/2006/relationships/slide"/><Relationship Id="rId63" Target="slides/slide5.xml" Type="http://schemas.openxmlformats.org/officeDocument/2006/relationships/slide"/><Relationship Id="rId64" Target="slides/slide6.xml" Type="http://schemas.openxmlformats.org/officeDocument/2006/relationships/slide"/><Relationship Id="rId65" Target="slides/slide7.xml" Type="http://schemas.openxmlformats.org/officeDocument/2006/relationships/slide"/><Relationship Id="rId66" Target="slides/slide8.xml" Type="http://schemas.openxmlformats.org/officeDocument/2006/relationships/slide"/><Relationship Id="rId67" Target="slides/slide9.xml" Type="http://schemas.openxmlformats.org/officeDocument/2006/relationships/slide"/><Relationship Id="rId68" Target="slides/slide10.xml" Type="http://schemas.openxmlformats.org/officeDocument/2006/relationships/slide"/><Relationship Id="rId69" Target="slides/slide11.xml" Type="http://schemas.openxmlformats.org/officeDocument/2006/relationships/slide"/><Relationship Id="rId7" Target="fonts/font7.fntdata" Type="http://schemas.openxmlformats.org/officeDocument/2006/relationships/font"/><Relationship Id="rId70" Target="slides/slide12.xml" Type="http://schemas.openxmlformats.org/officeDocument/2006/relationships/slide"/><Relationship Id="rId71" Target="slides/slide13.xml" Type="http://schemas.openxmlformats.org/officeDocument/2006/relationships/slide"/><Relationship Id="rId72" Target="slides/slide1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088365" y="3730851"/>
            <a:ext cx="14398530" cy="1784974"/>
          </a:xfrm>
          <a:prstGeom prst="rect">
            <a:avLst/>
          </a:prstGeom>
        </p:spPr>
        <p:txBody>
          <a:bodyPr anchor="t" rtlCol="false" tIns="0" lIns="0" bIns="0" rIns="0">
            <a:spAutoFit/>
          </a:bodyPr>
          <a:lstStyle/>
          <a:p>
            <a:pPr algn="ctr">
              <a:lnSpc>
                <a:spcPts val="7140"/>
              </a:lnSpc>
              <a:spcBef>
                <a:spcPct val="0"/>
              </a:spcBef>
            </a:pPr>
            <a:r>
              <a:rPr lang="en-US" sz="5100">
                <a:solidFill>
                  <a:srgbClr val="000000"/>
                </a:solidFill>
                <a:latin typeface="Chonburi"/>
              </a:rPr>
              <a:t>ENGR-E 506</a:t>
            </a:r>
          </a:p>
          <a:p>
            <a:pPr algn="ctr">
              <a:lnSpc>
                <a:spcPts val="7140"/>
              </a:lnSpc>
              <a:spcBef>
                <a:spcPct val="0"/>
              </a:spcBef>
            </a:pPr>
            <a:r>
              <a:rPr lang="en-US" sz="5100">
                <a:solidFill>
                  <a:srgbClr val="000000"/>
                </a:solidFill>
                <a:latin typeface="Chonburi"/>
              </a:rPr>
              <a:t>INTRO TO NEURO ENGINEERING</a:t>
            </a:r>
          </a:p>
        </p:txBody>
      </p:sp>
      <p:grpSp>
        <p:nvGrpSpPr>
          <p:cNvPr name="Group 3" id="3"/>
          <p:cNvGrpSpPr/>
          <p:nvPr/>
        </p:nvGrpSpPr>
        <p:grpSpPr>
          <a:xfrm rot="0">
            <a:off x="0" y="-1708058"/>
            <a:ext cx="6251478" cy="13791464"/>
            <a:chOff x="0" y="0"/>
            <a:chExt cx="8335303" cy="18388618"/>
          </a:xfrm>
        </p:grpSpPr>
        <p:pic>
          <p:nvPicPr>
            <p:cNvPr name="Picture 4" id="4"/>
            <p:cNvPicPr>
              <a:picLocks noChangeAspect="true"/>
            </p:cNvPicPr>
            <p:nvPr/>
          </p:nvPicPr>
          <p:blipFill>
            <a:blip r:embed="rId2"/>
            <a:srcRect l="35834" t="0" r="35834" b="0"/>
            <a:stretch>
              <a:fillRect/>
            </a:stretch>
          </p:blipFill>
          <p:spPr>
            <a:xfrm flipH="false" flipV="false">
              <a:off x="0" y="0"/>
              <a:ext cx="8335303" cy="18388618"/>
            </a:xfrm>
            <a:prstGeom prst="rect">
              <a:avLst/>
            </a:prstGeom>
          </p:spPr>
        </p:pic>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311" r="0" b="-12311"/>
            </a:stretch>
          </a:blipFill>
        </p:spPr>
      </p:sp>
      <p:grpSp>
        <p:nvGrpSpPr>
          <p:cNvPr name="Group 3" id="3"/>
          <p:cNvGrpSpPr/>
          <p:nvPr/>
        </p:nvGrpSpPr>
        <p:grpSpPr>
          <a:xfrm rot="0">
            <a:off x="16528396" y="-2955337"/>
            <a:ext cx="2554675" cy="4688608"/>
            <a:chOff x="0" y="0"/>
            <a:chExt cx="672836" cy="1234860"/>
          </a:xfrm>
        </p:grpSpPr>
        <p:sp>
          <p:nvSpPr>
            <p:cNvPr name="Freeform 4" id="4"/>
            <p:cNvSpPr/>
            <p:nvPr/>
          </p:nvSpPr>
          <p:spPr>
            <a:xfrm flipH="false" flipV="false" rot="0">
              <a:off x="0" y="0"/>
              <a:ext cx="672836" cy="1234860"/>
            </a:xfrm>
            <a:custGeom>
              <a:avLst/>
              <a:gdLst/>
              <a:ahLst/>
              <a:cxnLst/>
              <a:rect r="r" b="b" t="t" l="l"/>
              <a:pathLst>
                <a:path h="1234860" w="672836">
                  <a:moveTo>
                    <a:pt x="0" y="0"/>
                  </a:moveTo>
                  <a:lnTo>
                    <a:pt x="672836" y="0"/>
                  </a:lnTo>
                  <a:lnTo>
                    <a:pt x="672836" y="1234860"/>
                  </a:lnTo>
                  <a:lnTo>
                    <a:pt x="0" y="1234860"/>
                  </a:lnTo>
                  <a:close/>
                </a:path>
              </a:pathLst>
            </a:custGeom>
            <a:solidFill>
              <a:srgbClr val="FFFFFF"/>
            </a:solidFill>
          </p:spPr>
        </p:sp>
        <p:sp>
          <p:nvSpPr>
            <p:cNvPr name="TextBox 5" id="5"/>
            <p:cNvSpPr txBox="true"/>
            <p:nvPr/>
          </p:nvSpPr>
          <p:spPr>
            <a:xfrm>
              <a:off x="0" y="-66675"/>
              <a:ext cx="672836" cy="130153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6528396" y="8652019"/>
            <a:ext cx="2554675" cy="4688608"/>
            <a:chOff x="0" y="0"/>
            <a:chExt cx="672836" cy="1234860"/>
          </a:xfrm>
        </p:grpSpPr>
        <p:sp>
          <p:nvSpPr>
            <p:cNvPr name="Freeform 7" id="7"/>
            <p:cNvSpPr/>
            <p:nvPr/>
          </p:nvSpPr>
          <p:spPr>
            <a:xfrm flipH="false" flipV="false" rot="0">
              <a:off x="0" y="0"/>
              <a:ext cx="672836" cy="1234860"/>
            </a:xfrm>
            <a:custGeom>
              <a:avLst/>
              <a:gdLst/>
              <a:ahLst/>
              <a:cxnLst/>
              <a:rect r="r" b="b" t="t" l="l"/>
              <a:pathLst>
                <a:path h="1234860" w="672836">
                  <a:moveTo>
                    <a:pt x="0" y="0"/>
                  </a:moveTo>
                  <a:lnTo>
                    <a:pt x="672836" y="0"/>
                  </a:lnTo>
                  <a:lnTo>
                    <a:pt x="672836" y="1234860"/>
                  </a:lnTo>
                  <a:lnTo>
                    <a:pt x="0" y="1234860"/>
                  </a:lnTo>
                  <a:close/>
                </a:path>
              </a:pathLst>
            </a:custGeom>
            <a:solidFill>
              <a:srgbClr val="FFFFFF"/>
            </a:solidFill>
          </p:spPr>
        </p:sp>
        <p:sp>
          <p:nvSpPr>
            <p:cNvPr name="TextBox 8" id="8"/>
            <p:cNvSpPr txBox="true"/>
            <p:nvPr/>
          </p:nvSpPr>
          <p:spPr>
            <a:xfrm>
              <a:off x="0" y="-66675"/>
              <a:ext cx="672836" cy="130153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2128284" y="1487832"/>
            <a:ext cx="2554675" cy="2135768"/>
            <a:chOff x="0" y="0"/>
            <a:chExt cx="672836" cy="562507"/>
          </a:xfrm>
        </p:grpSpPr>
        <p:sp>
          <p:nvSpPr>
            <p:cNvPr name="Freeform 10" id="10"/>
            <p:cNvSpPr/>
            <p:nvPr/>
          </p:nvSpPr>
          <p:spPr>
            <a:xfrm flipH="false" flipV="false" rot="0">
              <a:off x="0" y="0"/>
              <a:ext cx="672836" cy="562507"/>
            </a:xfrm>
            <a:custGeom>
              <a:avLst/>
              <a:gdLst/>
              <a:ahLst/>
              <a:cxnLst/>
              <a:rect r="r" b="b" t="t" l="l"/>
              <a:pathLst>
                <a:path h="562507" w="672836">
                  <a:moveTo>
                    <a:pt x="0" y="0"/>
                  </a:moveTo>
                  <a:lnTo>
                    <a:pt x="672836" y="0"/>
                  </a:lnTo>
                  <a:lnTo>
                    <a:pt x="672836" y="562507"/>
                  </a:lnTo>
                  <a:lnTo>
                    <a:pt x="0" y="562507"/>
                  </a:lnTo>
                  <a:close/>
                </a:path>
              </a:pathLst>
            </a:custGeom>
            <a:solidFill>
              <a:srgbClr val="FFFFFF"/>
            </a:solidFill>
          </p:spPr>
        </p:sp>
        <p:sp>
          <p:nvSpPr>
            <p:cNvPr name="TextBox 11" id="11"/>
            <p:cNvSpPr txBox="true"/>
            <p:nvPr/>
          </p:nvSpPr>
          <p:spPr>
            <a:xfrm>
              <a:off x="0" y="-66675"/>
              <a:ext cx="672836" cy="629182"/>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736639" y="2920706"/>
            <a:ext cx="8275502" cy="5731313"/>
          </a:xfrm>
          <a:custGeom>
            <a:avLst/>
            <a:gdLst/>
            <a:ahLst/>
            <a:cxnLst/>
            <a:rect r="r" b="b" t="t" l="l"/>
            <a:pathLst>
              <a:path h="5731313" w="8275502">
                <a:moveTo>
                  <a:pt x="0" y="0"/>
                </a:moveTo>
                <a:lnTo>
                  <a:pt x="8275502" y="0"/>
                </a:lnTo>
                <a:lnTo>
                  <a:pt x="8275502" y="5731313"/>
                </a:lnTo>
                <a:lnTo>
                  <a:pt x="0" y="5731313"/>
                </a:lnTo>
                <a:lnTo>
                  <a:pt x="0" y="0"/>
                </a:lnTo>
                <a:close/>
              </a:path>
            </a:pathLst>
          </a:custGeom>
          <a:blipFill>
            <a:blip r:embed="rId3"/>
            <a:stretch>
              <a:fillRect l="0" t="0" r="0" b="0"/>
            </a:stretch>
          </a:blipFill>
        </p:spPr>
      </p:sp>
      <p:sp>
        <p:nvSpPr>
          <p:cNvPr name="Freeform 13" id="13"/>
          <p:cNvSpPr/>
          <p:nvPr/>
        </p:nvSpPr>
        <p:spPr>
          <a:xfrm flipH="false" flipV="false" rot="0">
            <a:off x="9400627" y="2920706"/>
            <a:ext cx="8663915" cy="5343893"/>
          </a:xfrm>
          <a:custGeom>
            <a:avLst/>
            <a:gdLst/>
            <a:ahLst/>
            <a:cxnLst/>
            <a:rect r="r" b="b" t="t" l="l"/>
            <a:pathLst>
              <a:path h="5343893" w="8663915">
                <a:moveTo>
                  <a:pt x="0" y="0"/>
                </a:moveTo>
                <a:lnTo>
                  <a:pt x="8663915" y="0"/>
                </a:lnTo>
                <a:lnTo>
                  <a:pt x="8663915" y="5343893"/>
                </a:lnTo>
                <a:lnTo>
                  <a:pt x="0" y="5343893"/>
                </a:lnTo>
                <a:lnTo>
                  <a:pt x="0" y="0"/>
                </a:lnTo>
                <a:close/>
              </a:path>
            </a:pathLst>
          </a:custGeom>
          <a:blipFill>
            <a:blip r:embed="rId4"/>
            <a:stretch>
              <a:fillRect l="-3908" t="0" r="-3908" b="0"/>
            </a:stretch>
          </a:blipFill>
        </p:spPr>
      </p:sp>
      <p:sp>
        <p:nvSpPr>
          <p:cNvPr name="TextBox 14" id="14"/>
          <p:cNvSpPr txBox="true"/>
          <p:nvPr/>
        </p:nvSpPr>
        <p:spPr>
          <a:xfrm rot="0">
            <a:off x="3514352" y="559186"/>
            <a:ext cx="11772550" cy="1173581"/>
          </a:xfrm>
          <a:prstGeom prst="rect">
            <a:avLst/>
          </a:prstGeom>
        </p:spPr>
        <p:txBody>
          <a:bodyPr anchor="t" rtlCol="false" tIns="0" lIns="0" bIns="0" rIns="0">
            <a:spAutoFit/>
          </a:bodyPr>
          <a:lstStyle/>
          <a:p>
            <a:pPr algn="ctr" marL="0" indent="0" lvl="0">
              <a:lnSpc>
                <a:spcPts val="8703"/>
              </a:lnSpc>
              <a:spcBef>
                <a:spcPct val="0"/>
              </a:spcBef>
            </a:pPr>
            <a:r>
              <a:rPr lang="en-US" sz="8703">
                <a:solidFill>
                  <a:srgbClr val="000000"/>
                </a:solidFill>
                <a:latin typeface="Chonburi"/>
              </a:rPr>
              <a:t>OUTPUTS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31" r="0" b="-8631"/>
            </a:stretch>
          </a:blipFill>
        </p:spPr>
      </p:sp>
      <p:sp>
        <p:nvSpPr>
          <p:cNvPr name="Freeform 3" id="3"/>
          <p:cNvSpPr/>
          <p:nvPr/>
        </p:nvSpPr>
        <p:spPr>
          <a:xfrm flipH="false" flipV="false" rot="0">
            <a:off x="349491" y="825736"/>
            <a:ext cx="5939478" cy="2893331"/>
          </a:xfrm>
          <a:custGeom>
            <a:avLst/>
            <a:gdLst/>
            <a:ahLst/>
            <a:cxnLst/>
            <a:rect r="r" b="b" t="t" l="l"/>
            <a:pathLst>
              <a:path h="2893331" w="5939478">
                <a:moveTo>
                  <a:pt x="0" y="0"/>
                </a:moveTo>
                <a:lnTo>
                  <a:pt x="5939478" y="0"/>
                </a:lnTo>
                <a:lnTo>
                  <a:pt x="5939478" y="2893331"/>
                </a:lnTo>
                <a:lnTo>
                  <a:pt x="0" y="2893331"/>
                </a:lnTo>
                <a:lnTo>
                  <a:pt x="0" y="0"/>
                </a:lnTo>
                <a:close/>
              </a:path>
            </a:pathLst>
          </a:custGeom>
          <a:blipFill>
            <a:blip r:embed="rId3"/>
            <a:stretch>
              <a:fillRect l="0" t="0" r="0" b="0"/>
            </a:stretch>
          </a:blipFill>
        </p:spPr>
      </p:sp>
      <p:sp>
        <p:nvSpPr>
          <p:cNvPr name="Freeform 4" id="4"/>
          <p:cNvSpPr/>
          <p:nvPr/>
        </p:nvSpPr>
        <p:spPr>
          <a:xfrm flipH="false" flipV="false" rot="0">
            <a:off x="423322" y="6762108"/>
            <a:ext cx="6633516" cy="2892891"/>
          </a:xfrm>
          <a:custGeom>
            <a:avLst/>
            <a:gdLst/>
            <a:ahLst/>
            <a:cxnLst/>
            <a:rect r="r" b="b" t="t" l="l"/>
            <a:pathLst>
              <a:path h="2892891" w="6633516">
                <a:moveTo>
                  <a:pt x="0" y="0"/>
                </a:moveTo>
                <a:lnTo>
                  <a:pt x="6633516" y="0"/>
                </a:lnTo>
                <a:lnTo>
                  <a:pt x="6633516" y="2892891"/>
                </a:lnTo>
                <a:lnTo>
                  <a:pt x="0" y="2892891"/>
                </a:lnTo>
                <a:lnTo>
                  <a:pt x="0" y="0"/>
                </a:lnTo>
                <a:close/>
              </a:path>
            </a:pathLst>
          </a:custGeom>
          <a:blipFill>
            <a:blip r:embed="rId4"/>
            <a:stretch>
              <a:fillRect l="0" t="0" r="0" b="0"/>
            </a:stretch>
          </a:blipFill>
        </p:spPr>
      </p:sp>
      <p:sp>
        <p:nvSpPr>
          <p:cNvPr name="Freeform 5" id="5"/>
          <p:cNvSpPr/>
          <p:nvPr/>
        </p:nvSpPr>
        <p:spPr>
          <a:xfrm flipH="false" flipV="false" rot="0">
            <a:off x="10739176" y="825736"/>
            <a:ext cx="6804685" cy="2893331"/>
          </a:xfrm>
          <a:custGeom>
            <a:avLst/>
            <a:gdLst/>
            <a:ahLst/>
            <a:cxnLst/>
            <a:rect r="r" b="b" t="t" l="l"/>
            <a:pathLst>
              <a:path h="2893331" w="6804685">
                <a:moveTo>
                  <a:pt x="0" y="0"/>
                </a:moveTo>
                <a:lnTo>
                  <a:pt x="6804685" y="0"/>
                </a:lnTo>
                <a:lnTo>
                  <a:pt x="6804685" y="2893331"/>
                </a:lnTo>
                <a:lnTo>
                  <a:pt x="0" y="2893331"/>
                </a:lnTo>
                <a:lnTo>
                  <a:pt x="0" y="0"/>
                </a:lnTo>
                <a:close/>
              </a:path>
            </a:pathLst>
          </a:custGeom>
          <a:blipFill>
            <a:blip r:embed="rId5"/>
            <a:stretch>
              <a:fillRect l="0" t="0" r="0" b="0"/>
            </a:stretch>
          </a:blipFill>
        </p:spPr>
      </p:sp>
      <p:sp>
        <p:nvSpPr>
          <p:cNvPr name="Freeform 6" id="6"/>
          <p:cNvSpPr/>
          <p:nvPr/>
        </p:nvSpPr>
        <p:spPr>
          <a:xfrm flipH="false" flipV="false" rot="0">
            <a:off x="5671812" y="3803212"/>
            <a:ext cx="6125612" cy="2680576"/>
          </a:xfrm>
          <a:custGeom>
            <a:avLst/>
            <a:gdLst/>
            <a:ahLst/>
            <a:cxnLst/>
            <a:rect r="r" b="b" t="t" l="l"/>
            <a:pathLst>
              <a:path h="2680576" w="6125612">
                <a:moveTo>
                  <a:pt x="0" y="0"/>
                </a:moveTo>
                <a:lnTo>
                  <a:pt x="6125612" y="0"/>
                </a:lnTo>
                <a:lnTo>
                  <a:pt x="6125612" y="2680576"/>
                </a:lnTo>
                <a:lnTo>
                  <a:pt x="0" y="2680576"/>
                </a:lnTo>
                <a:lnTo>
                  <a:pt x="0" y="0"/>
                </a:lnTo>
                <a:close/>
              </a:path>
            </a:pathLst>
          </a:custGeom>
          <a:blipFill>
            <a:blip r:embed="rId6"/>
            <a:stretch>
              <a:fillRect l="0" t="0" r="0" b="0"/>
            </a:stretch>
          </a:blipFill>
        </p:spPr>
      </p:sp>
      <p:sp>
        <p:nvSpPr>
          <p:cNvPr name="Freeform 7" id="7"/>
          <p:cNvSpPr/>
          <p:nvPr/>
        </p:nvSpPr>
        <p:spPr>
          <a:xfrm flipH="false" flipV="false" rot="0">
            <a:off x="11263329" y="6762108"/>
            <a:ext cx="6487859" cy="3080890"/>
          </a:xfrm>
          <a:custGeom>
            <a:avLst/>
            <a:gdLst/>
            <a:ahLst/>
            <a:cxnLst/>
            <a:rect r="r" b="b" t="t" l="l"/>
            <a:pathLst>
              <a:path h="3080890" w="6487859">
                <a:moveTo>
                  <a:pt x="0" y="0"/>
                </a:moveTo>
                <a:lnTo>
                  <a:pt x="6487859" y="0"/>
                </a:lnTo>
                <a:lnTo>
                  <a:pt x="6487859" y="3080890"/>
                </a:lnTo>
                <a:lnTo>
                  <a:pt x="0" y="3080890"/>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16045" y="1447077"/>
            <a:ext cx="15334578" cy="2633750"/>
          </a:xfrm>
          <a:custGeom>
            <a:avLst/>
            <a:gdLst/>
            <a:ahLst/>
            <a:cxnLst/>
            <a:rect r="r" b="b" t="t" l="l"/>
            <a:pathLst>
              <a:path h="2633750" w="15334578">
                <a:moveTo>
                  <a:pt x="0" y="0"/>
                </a:moveTo>
                <a:lnTo>
                  <a:pt x="15334578" y="0"/>
                </a:lnTo>
                <a:lnTo>
                  <a:pt x="15334578" y="2633751"/>
                </a:lnTo>
                <a:lnTo>
                  <a:pt x="0" y="2633751"/>
                </a:lnTo>
                <a:lnTo>
                  <a:pt x="0" y="0"/>
                </a:lnTo>
                <a:close/>
              </a:path>
            </a:pathLst>
          </a:custGeom>
          <a:blipFill>
            <a:blip r:embed="rId3"/>
            <a:stretch>
              <a:fillRect l="0" t="0" r="0" b="0"/>
            </a:stretch>
          </a:blipFill>
        </p:spPr>
      </p:sp>
      <p:sp>
        <p:nvSpPr>
          <p:cNvPr name="Freeform 4" id="4"/>
          <p:cNvSpPr/>
          <p:nvPr/>
        </p:nvSpPr>
        <p:spPr>
          <a:xfrm flipH="false" flipV="false" rot="0">
            <a:off x="1852062" y="5702900"/>
            <a:ext cx="15198560" cy="2588401"/>
          </a:xfrm>
          <a:custGeom>
            <a:avLst/>
            <a:gdLst/>
            <a:ahLst/>
            <a:cxnLst/>
            <a:rect r="r" b="b" t="t" l="l"/>
            <a:pathLst>
              <a:path h="2588401" w="15198560">
                <a:moveTo>
                  <a:pt x="0" y="0"/>
                </a:moveTo>
                <a:lnTo>
                  <a:pt x="15198561" y="0"/>
                </a:lnTo>
                <a:lnTo>
                  <a:pt x="15198561" y="2588401"/>
                </a:lnTo>
                <a:lnTo>
                  <a:pt x="0" y="2588401"/>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9285" r="0" b="-39285"/>
            </a:stretch>
          </a:blipFill>
        </p:spPr>
      </p:sp>
      <p:sp>
        <p:nvSpPr>
          <p:cNvPr name="AutoShape 3" id="3"/>
          <p:cNvSpPr/>
          <p:nvPr/>
        </p:nvSpPr>
        <p:spPr>
          <a:xfrm rot="-5400000">
            <a:off x="2164696" y="5744426"/>
            <a:ext cx="3408045"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541429" y="6990314"/>
            <a:ext cx="8331856" cy="1915567"/>
            <a:chOff x="0" y="0"/>
            <a:chExt cx="2194398" cy="504512"/>
          </a:xfrm>
        </p:grpSpPr>
        <p:sp>
          <p:nvSpPr>
            <p:cNvPr name="Freeform 5" id="5"/>
            <p:cNvSpPr/>
            <p:nvPr/>
          </p:nvSpPr>
          <p:spPr>
            <a:xfrm flipH="false" flipV="false" rot="0">
              <a:off x="0" y="0"/>
              <a:ext cx="2194398" cy="504512"/>
            </a:xfrm>
            <a:custGeom>
              <a:avLst/>
              <a:gdLst/>
              <a:ahLst/>
              <a:cxnLst/>
              <a:rect r="r" b="b" t="t" l="l"/>
              <a:pathLst>
                <a:path h="504512" w="2194398">
                  <a:moveTo>
                    <a:pt x="0" y="0"/>
                  </a:moveTo>
                  <a:lnTo>
                    <a:pt x="2194398" y="0"/>
                  </a:lnTo>
                  <a:lnTo>
                    <a:pt x="2194398" y="504512"/>
                  </a:lnTo>
                  <a:lnTo>
                    <a:pt x="0" y="504512"/>
                  </a:lnTo>
                  <a:close/>
                </a:path>
              </a:pathLst>
            </a:custGeom>
            <a:solidFill>
              <a:srgbClr val="FFFFFF"/>
            </a:solidFill>
          </p:spPr>
        </p:sp>
        <p:sp>
          <p:nvSpPr>
            <p:cNvPr name="TextBox 6" id="6"/>
            <p:cNvSpPr txBox="true"/>
            <p:nvPr/>
          </p:nvSpPr>
          <p:spPr>
            <a:xfrm>
              <a:off x="0" y="-66675"/>
              <a:ext cx="2194398" cy="571187"/>
            </a:xfrm>
            <a:prstGeom prst="rect">
              <a:avLst/>
            </a:prstGeom>
          </p:spPr>
          <p:txBody>
            <a:bodyPr anchor="ctr" rtlCol="false" tIns="50800" lIns="50800" bIns="50800" rIns="50800"/>
            <a:lstStyle/>
            <a:p>
              <a:pPr algn="ctr">
                <a:lnSpc>
                  <a:spcPts val="2800"/>
                </a:lnSpc>
              </a:pPr>
              <a:r>
                <a:rPr lang="en-US" sz="2000">
                  <a:solidFill>
                    <a:srgbClr val="FFFFFF"/>
                  </a:solidFill>
                  <a:latin typeface="Poppins"/>
                </a:rPr>
                <a:t>I</a:t>
              </a:r>
            </a:p>
          </p:txBody>
        </p:sp>
      </p:grpSp>
      <p:sp>
        <p:nvSpPr>
          <p:cNvPr name="AutoShape 7" id="7"/>
          <p:cNvSpPr/>
          <p:nvPr/>
        </p:nvSpPr>
        <p:spPr>
          <a:xfrm rot="0">
            <a:off x="2985218" y="4814955"/>
            <a:ext cx="6492240" cy="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9094554" y="0"/>
            <a:ext cx="9895974" cy="1240822"/>
            <a:chOff x="0" y="0"/>
            <a:chExt cx="2606347" cy="326801"/>
          </a:xfrm>
        </p:grpSpPr>
        <p:sp>
          <p:nvSpPr>
            <p:cNvPr name="Freeform 9" id="9"/>
            <p:cNvSpPr/>
            <p:nvPr/>
          </p:nvSpPr>
          <p:spPr>
            <a:xfrm flipH="false" flipV="false" rot="0">
              <a:off x="0" y="0"/>
              <a:ext cx="2606347" cy="326801"/>
            </a:xfrm>
            <a:custGeom>
              <a:avLst/>
              <a:gdLst/>
              <a:ahLst/>
              <a:cxnLst/>
              <a:rect r="r" b="b" t="t" l="l"/>
              <a:pathLst>
                <a:path h="326801" w="2606347">
                  <a:moveTo>
                    <a:pt x="0" y="0"/>
                  </a:moveTo>
                  <a:lnTo>
                    <a:pt x="2606347" y="0"/>
                  </a:lnTo>
                  <a:lnTo>
                    <a:pt x="2606347" y="326801"/>
                  </a:lnTo>
                  <a:lnTo>
                    <a:pt x="0" y="326801"/>
                  </a:lnTo>
                  <a:close/>
                </a:path>
              </a:pathLst>
            </a:custGeom>
            <a:solidFill>
              <a:srgbClr val="FFFFFF"/>
            </a:solidFill>
          </p:spPr>
        </p:sp>
        <p:sp>
          <p:nvSpPr>
            <p:cNvPr name="TextBox 10" id="10"/>
            <p:cNvSpPr txBox="true"/>
            <p:nvPr/>
          </p:nvSpPr>
          <p:spPr>
            <a:xfrm>
              <a:off x="0" y="-66675"/>
              <a:ext cx="2606347" cy="393476"/>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9477458" y="26208"/>
            <a:ext cx="9058976" cy="10260792"/>
          </a:xfrm>
          <a:custGeom>
            <a:avLst/>
            <a:gdLst/>
            <a:ahLst/>
            <a:cxnLst/>
            <a:rect r="r" b="b" t="t" l="l"/>
            <a:pathLst>
              <a:path h="10260792" w="9058976">
                <a:moveTo>
                  <a:pt x="0" y="0"/>
                </a:moveTo>
                <a:lnTo>
                  <a:pt x="9058976" y="0"/>
                </a:lnTo>
                <a:lnTo>
                  <a:pt x="9058976" y="10260792"/>
                </a:lnTo>
                <a:lnTo>
                  <a:pt x="0" y="10260792"/>
                </a:lnTo>
                <a:lnTo>
                  <a:pt x="0" y="0"/>
                </a:lnTo>
                <a:close/>
              </a:path>
            </a:pathLst>
          </a:custGeom>
          <a:blipFill>
            <a:blip r:embed="rId3"/>
            <a:stretch>
              <a:fillRect l="0" t="0" r="0" b="0"/>
            </a:stretch>
          </a:blipFill>
        </p:spPr>
      </p:sp>
      <p:sp>
        <p:nvSpPr>
          <p:cNvPr name="TextBox 12" id="12"/>
          <p:cNvSpPr txBox="true"/>
          <p:nvPr/>
        </p:nvSpPr>
        <p:spPr>
          <a:xfrm rot="0">
            <a:off x="1668571" y="1171575"/>
            <a:ext cx="10443096" cy="1033812"/>
          </a:xfrm>
          <a:prstGeom prst="rect">
            <a:avLst/>
          </a:prstGeom>
        </p:spPr>
        <p:txBody>
          <a:bodyPr anchor="t" rtlCol="false" tIns="0" lIns="0" bIns="0" rIns="0">
            <a:spAutoFit/>
          </a:bodyPr>
          <a:lstStyle/>
          <a:p>
            <a:pPr algn="l" marL="0" indent="0" lvl="0">
              <a:lnSpc>
                <a:spcPts val="7721"/>
              </a:lnSpc>
              <a:spcBef>
                <a:spcPct val="0"/>
              </a:spcBef>
            </a:pPr>
            <a:r>
              <a:rPr lang="en-US" sz="7721">
                <a:solidFill>
                  <a:srgbClr val="FFFFFF"/>
                </a:solidFill>
                <a:latin typeface="Chonburi"/>
              </a:rPr>
              <a:t>CONCLUSION</a:t>
            </a:r>
          </a:p>
        </p:txBody>
      </p:sp>
      <p:sp>
        <p:nvSpPr>
          <p:cNvPr name="TextBox 13" id="13"/>
          <p:cNvSpPr txBox="true"/>
          <p:nvPr/>
        </p:nvSpPr>
        <p:spPr>
          <a:xfrm rot="0">
            <a:off x="801420" y="7003053"/>
            <a:ext cx="7890620" cy="1828998"/>
          </a:xfrm>
          <a:prstGeom prst="rect">
            <a:avLst/>
          </a:prstGeom>
        </p:spPr>
        <p:txBody>
          <a:bodyPr anchor="t" rtlCol="false" tIns="0" lIns="0" bIns="0" rIns="0">
            <a:spAutoFit/>
          </a:bodyPr>
          <a:lstStyle/>
          <a:p>
            <a:pPr algn="just">
              <a:lnSpc>
                <a:spcPts val="3664"/>
              </a:lnSpc>
              <a:spcBef>
                <a:spcPct val="0"/>
              </a:spcBef>
            </a:pPr>
            <a:r>
              <a:rPr lang="en-US" sz="2617">
                <a:solidFill>
                  <a:srgbClr val="000000"/>
                </a:solidFill>
                <a:latin typeface="Poppins"/>
              </a:rPr>
              <a:t>In </a:t>
            </a:r>
            <a:r>
              <a:rPr lang="en-US" sz="2617">
                <a:solidFill>
                  <a:srgbClr val="000000"/>
                </a:solidFill>
                <a:latin typeface="Poppins"/>
              </a:rPr>
              <a:t>conclusion, I was able to successfully predict the diseases and achieve the desired results using the model that provided me with the best accuracy. </a:t>
            </a:r>
            <a:r>
              <a:rPr lang="en-US" sz="2617">
                <a:solidFill>
                  <a:srgbClr val="FFFFFF"/>
                </a:solidFill>
                <a:latin typeface="Poppins"/>
              </a:rPr>
              <a:t>com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333" r="0" b="-27333"/>
            </a:stretch>
          </a:blipFill>
        </p:spPr>
      </p:sp>
      <p:grpSp>
        <p:nvGrpSpPr>
          <p:cNvPr name="Group 3" id="3"/>
          <p:cNvGrpSpPr/>
          <p:nvPr/>
        </p:nvGrpSpPr>
        <p:grpSpPr>
          <a:xfrm rot="0">
            <a:off x="0" y="5349980"/>
            <a:ext cx="12385859" cy="3908320"/>
            <a:chOff x="0" y="0"/>
            <a:chExt cx="3262119" cy="1029352"/>
          </a:xfrm>
        </p:grpSpPr>
        <p:sp>
          <p:nvSpPr>
            <p:cNvPr name="Freeform 4" id="4"/>
            <p:cNvSpPr/>
            <p:nvPr/>
          </p:nvSpPr>
          <p:spPr>
            <a:xfrm flipH="false" flipV="false" rot="0">
              <a:off x="0" y="0"/>
              <a:ext cx="3262119" cy="1029352"/>
            </a:xfrm>
            <a:custGeom>
              <a:avLst/>
              <a:gdLst/>
              <a:ahLst/>
              <a:cxnLst/>
              <a:rect r="r" b="b" t="t" l="l"/>
              <a:pathLst>
                <a:path h="1029352" w="3262119">
                  <a:moveTo>
                    <a:pt x="0" y="0"/>
                  </a:moveTo>
                  <a:lnTo>
                    <a:pt x="3262119" y="0"/>
                  </a:lnTo>
                  <a:lnTo>
                    <a:pt x="3262119" y="1029352"/>
                  </a:lnTo>
                  <a:lnTo>
                    <a:pt x="0" y="1029352"/>
                  </a:lnTo>
                  <a:close/>
                </a:path>
              </a:pathLst>
            </a:custGeom>
            <a:solidFill>
              <a:srgbClr val="FFFFFF"/>
            </a:solidFill>
          </p:spPr>
        </p:sp>
        <p:sp>
          <p:nvSpPr>
            <p:cNvPr name="TextBox 5" id="5"/>
            <p:cNvSpPr txBox="true"/>
            <p:nvPr/>
          </p:nvSpPr>
          <p:spPr>
            <a:xfrm>
              <a:off x="0" y="-66675"/>
              <a:ext cx="3262119" cy="1096027"/>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5400000">
            <a:off x="5460856" y="4311794"/>
            <a:ext cx="514350" cy="11436062"/>
            <a:chOff x="0" y="0"/>
            <a:chExt cx="135467" cy="3011967"/>
          </a:xfrm>
        </p:grpSpPr>
        <p:sp>
          <p:nvSpPr>
            <p:cNvPr name="Freeform 7" id="7"/>
            <p:cNvSpPr/>
            <p:nvPr/>
          </p:nvSpPr>
          <p:spPr>
            <a:xfrm flipH="false" flipV="false" rot="0">
              <a:off x="0" y="0"/>
              <a:ext cx="135467" cy="3011967"/>
            </a:xfrm>
            <a:custGeom>
              <a:avLst/>
              <a:gdLst/>
              <a:ahLst/>
              <a:cxnLst/>
              <a:rect r="r" b="b" t="t" l="l"/>
              <a:pathLst>
                <a:path h="3011967" w="135467">
                  <a:moveTo>
                    <a:pt x="0" y="0"/>
                  </a:moveTo>
                  <a:lnTo>
                    <a:pt x="135467" y="0"/>
                  </a:lnTo>
                  <a:lnTo>
                    <a:pt x="135467" y="3011967"/>
                  </a:lnTo>
                  <a:lnTo>
                    <a:pt x="0" y="3011967"/>
                  </a:lnTo>
                  <a:close/>
                </a:path>
              </a:pathLst>
            </a:custGeom>
            <a:solidFill>
              <a:srgbClr val="FFFFFF"/>
            </a:solidFill>
          </p:spPr>
        </p:sp>
        <p:sp>
          <p:nvSpPr>
            <p:cNvPr name="TextBox 8" id="8"/>
            <p:cNvSpPr txBox="true"/>
            <p:nvPr/>
          </p:nvSpPr>
          <p:spPr>
            <a:xfrm>
              <a:off x="0" y="-38100"/>
              <a:ext cx="135467" cy="305006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2084359"/>
            <a:ext cx="12681322" cy="1079501"/>
          </a:xfrm>
          <a:prstGeom prst="rect">
            <a:avLst/>
          </a:prstGeom>
        </p:spPr>
        <p:txBody>
          <a:bodyPr anchor="t" rtlCol="false" tIns="0" lIns="0" bIns="0" rIns="0">
            <a:spAutoFit/>
          </a:bodyPr>
          <a:lstStyle/>
          <a:p>
            <a:pPr marL="0" indent="0" lvl="0">
              <a:lnSpc>
                <a:spcPts val="8000"/>
              </a:lnSpc>
              <a:spcBef>
                <a:spcPct val="0"/>
              </a:spcBef>
            </a:pPr>
            <a:r>
              <a:rPr lang="en-US" sz="8000">
                <a:solidFill>
                  <a:srgbClr val="FFFFFF"/>
                </a:solidFill>
                <a:latin typeface="Chonburi"/>
              </a:rPr>
              <a:t>REFERENCE</a:t>
            </a:r>
          </a:p>
        </p:txBody>
      </p:sp>
      <p:grpSp>
        <p:nvGrpSpPr>
          <p:cNvPr name="Group 10" id="10"/>
          <p:cNvGrpSpPr/>
          <p:nvPr/>
        </p:nvGrpSpPr>
        <p:grpSpPr>
          <a:xfrm rot="0">
            <a:off x="11871509" y="-7651561"/>
            <a:ext cx="514350" cy="11436062"/>
            <a:chOff x="0" y="0"/>
            <a:chExt cx="135467" cy="3011967"/>
          </a:xfrm>
        </p:grpSpPr>
        <p:sp>
          <p:nvSpPr>
            <p:cNvPr name="Freeform 11" id="11"/>
            <p:cNvSpPr/>
            <p:nvPr/>
          </p:nvSpPr>
          <p:spPr>
            <a:xfrm flipH="false" flipV="false" rot="0">
              <a:off x="0" y="0"/>
              <a:ext cx="135467" cy="3011967"/>
            </a:xfrm>
            <a:custGeom>
              <a:avLst/>
              <a:gdLst/>
              <a:ahLst/>
              <a:cxnLst/>
              <a:rect r="r" b="b" t="t" l="l"/>
              <a:pathLst>
                <a:path h="3011967" w="135467">
                  <a:moveTo>
                    <a:pt x="0" y="0"/>
                  </a:moveTo>
                  <a:lnTo>
                    <a:pt x="135467" y="0"/>
                  </a:lnTo>
                  <a:lnTo>
                    <a:pt x="135467" y="3011967"/>
                  </a:lnTo>
                  <a:lnTo>
                    <a:pt x="0" y="3011967"/>
                  </a:lnTo>
                  <a:close/>
                </a:path>
              </a:pathLst>
            </a:custGeom>
            <a:solidFill>
              <a:srgbClr val="FFFFFF"/>
            </a:solidFill>
          </p:spPr>
        </p:sp>
        <p:sp>
          <p:nvSpPr>
            <p:cNvPr name="TextBox 12" id="12"/>
            <p:cNvSpPr txBox="true"/>
            <p:nvPr/>
          </p:nvSpPr>
          <p:spPr>
            <a:xfrm>
              <a:off x="0" y="-38100"/>
              <a:ext cx="135467" cy="3050067"/>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727590" y="5639569"/>
            <a:ext cx="10930679" cy="2864957"/>
          </a:xfrm>
          <a:prstGeom prst="rect">
            <a:avLst/>
          </a:prstGeom>
        </p:spPr>
        <p:txBody>
          <a:bodyPr anchor="t" rtlCol="false" tIns="0" lIns="0" bIns="0" rIns="0">
            <a:spAutoFit/>
          </a:bodyPr>
          <a:lstStyle/>
          <a:p>
            <a:pPr algn="just" marL="503354" indent="-251677" lvl="1">
              <a:lnSpc>
                <a:spcPts val="3263"/>
              </a:lnSpc>
              <a:buFont typeface="Arial"/>
              <a:buChar char="•"/>
            </a:pPr>
            <a:r>
              <a:rPr lang="en-US" sz="2331">
                <a:solidFill>
                  <a:srgbClr val="000000"/>
                </a:solidFill>
                <a:latin typeface="Poppins"/>
              </a:rPr>
              <a:t>https://www.kaggle.com/datasets/vikasukani/parkinsons-disease-data-set/code </a:t>
            </a:r>
          </a:p>
          <a:p>
            <a:pPr algn="just" marL="503354" indent="-251677" lvl="1">
              <a:lnSpc>
                <a:spcPts val="3263"/>
              </a:lnSpc>
              <a:buFont typeface="Arial"/>
              <a:buChar char="•"/>
            </a:pPr>
            <a:r>
              <a:rPr lang="en-US" sz="2331">
                <a:solidFill>
                  <a:srgbClr val="000000"/>
                </a:solidFill>
                <a:latin typeface="Poppins"/>
              </a:rPr>
              <a:t>https://www.kaggle.com/datasets/debasisdotcom/parkinson-disease-detection </a:t>
            </a:r>
          </a:p>
          <a:p>
            <a:pPr algn="just" marL="503354" indent="-251677" lvl="1">
              <a:lnSpc>
                <a:spcPts val="3263"/>
              </a:lnSpc>
              <a:buFont typeface="Arial"/>
              <a:buChar char="•"/>
            </a:pPr>
            <a:r>
              <a:rPr lang="en-US" sz="2331">
                <a:solidFill>
                  <a:srgbClr val="000000"/>
                </a:solidFill>
                <a:latin typeface="Poppins"/>
              </a:rPr>
              <a:t>https://www.kaggle.com/datasets/dipayanbiswas/parkinsons-disease-speech-signal-features/code</a:t>
            </a:r>
          </a:p>
          <a:p>
            <a:pPr algn="just" marL="503354" indent="-251677" lvl="1">
              <a:lnSpc>
                <a:spcPts val="3263"/>
              </a:lnSpc>
              <a:buFont typeface="Arial"/>
              <a:buChar char="•"/>
            </a:pPr>
            <a:r>
              <a:rPr lang="en-US" sz="2331">
                <a:solidFill>
                  <a:srgbClr val="000000"/>
                </a:solidFill>
                <a:latin typeface="Poppins"/>
              </a:rPr>
              <a:t>https://www.kaggle.com/datasets/itsmesunil/parkinsons/code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0125" t="-25795" r="0" b="-27513"/>
            </a:stretch>
          </a:blipFill>
        </p:spPr>
      </p:sp>
      <p:sp>
        <p:nvSpPr>
          <p:cNvPr name="TextBox 3" id="3"/>
          <p:cNvSpPr txBox="true"/>
          <p:nvPr/>
        </p:nvSpPr>
        <p:spPr>
          <a:xfrm rot="0">
            <a:off x="553750" y="1485829"/>
            <a:ext cx="8741172" cy="4253871"/>
          </a:xfrm>
          <a:prstGeom prst="rect">
            <a:avLst/>
          </a:prstGeom>
        </p:spPr>
        <p:txBody>
          <a:bodyPr anchor="t" rtlCol="false" tIns="0" lIns="0" bIns="0" rIns="0">
            <a:spAutoFit/>
          </a:bodyPr>
          <a:lstStyle/>
          <a:p>
            <a:pPr algn="ctr" marL="0" indent="0" lvl="0">
              <a:lnSpc>
                <a:spcPts val="6100"/>
              </a:lnSpc>
              <a:spcBef>
                <a:spcPct val="0"/>
              </a:spcBef>
            </a:pPr>
            <a:r>
              <a:rPr lang="en-US" sz="6100">
                <a:solidFill>
                  <a:srgbClr val="FFFFFF"/>
                </a:solidFill>
                <a:latin typeface="Chonburi"/>
              </a:rPr>
              <a:t>PREDETICTION </a:t>
            </a:r>
          </a:p>
          <a:p>
            <a:pPr algn="ctr" marL="0" indent="0" lvl="0">
              <a:lnSpc>
                <a:spcPts val="6100"/>
              </a:lnSpc>
              <a:spcBef>
                <a:spcPct val="0"/>
              </a:spcBef>
            </a:pPr>
            <a:r>
              <a:rPr lang="en-US" sz="6100">
                <a:solidFill>
                  <a:srgbClr val="FFFFFF"/>
                </a:solidFill>
                <a:latin typeface="Chonburi"/>
              </a:rPr>
              <a:t>FOR </a:t>
            </a:r>
          </a:p>
          <a:p>
            <a:pPr algn="ctr" marL="0" indent="0" lvl="0">
              <a:lnSpc>
                <a:spcPts val="6100"/>
              </a:lnSpc>
              <a:spcBef>
                <a:spcPct val="0"/>
              </a:spcBef>
            </a:pPr>
            <a:r>
              <a:rPr lang="en-US" sz="6100">
                <a:solidFill>
                  <a:srgbClr val="FFFFFF"/>
                </a:solidFill>
                <a:latin typeface="Chonburi"/>
              </a:rPr>
              <a:t>PARKINSON’S DISEASE</a:t>
            </a:r>
          </a:p>
          <a:p>
            <a:pPr algn="l" marL="0" indent="0" lvl="0">
              <a:lnSpc>
                <a:spcPts val="8600"/>
              </a:lnSpc>
              <a:spcBef>
                <a:spcPct val="0"/>
              </a:spcBef>
            </a:pPr>
            <a:r>
              <a:rPr lang="en-US" sz="8600" u="none">
                <a:solidFill>
                  <a:srgbClr val="FFFFFF"/>
                </a:solidFill>
                <a:latin typeface="Chonburi"/>
              </a:rPr>
              <a:t> </a:t>
            </a:r>
          </a:p>
        </p:txBody>
      </p:sp>
      <p:grpSp>
        <p:nvGrpSpPr>
          <p:cNvPr name="Group 4" id="4"/>
          <p:cNvGrpSpPr/>
          <p:nvPr/>
        </p:nvGrpSpPr>
        <p:grpSpPr>
          <a:xfrm rot="0">
            <a:off x="0" y="0"/>
            <a:ext cx="1028700" cy="10287000"/>
            <a:chOff x="0" y="0"/>
            <a:chExt cx="270933" cy="2709333"/>
          </a:xfrm>
        </p:grpSpPr>
        <p:sp>
          <p:nvSpPr>
            <p:cNvPr name="Freeform 5" id="5"/>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FFFFF"/>
            </a:solidFill>
          </p:spPr>
        </p:sp>
        <p:sp>
          <p:nvSpPr>
            <p:cNvPr name="TextBox 6" id="6"/>
            <p:cNvSpPr txBox="true"/>
            <p:nvPr/>
          </p:nvSpPr>
          <p:spPr>
            <a:xfrm>
              <a:off x="0" y="-66675"/>
              <a:ext cx="270933" cy="2776008"/>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5400000">
            <a:off x="13497522" y="867372"/>
            <a:ext cx="1028700" cy="8552256"/>
            <a:chOff x="0" y="0"/>
            <a:chExt cx="270933" cy="2252446"/>
          </a:xfrm>
        </p:grpSpPr>
        <p:sp>
          <p:nvSpPr>
            <p:cNvPr name="Freeform 8" id="8"/>
            <p:cNvSpPr/>
            <p:nvPr/>
          </p:nvSpPr>
          <p:spPr>
            <a:xfrm flipH="false" flipV="false" rot="0">
              <a:off x="0" y="0"/>
              <a:ext cx="270933" cy="2252446"/>
            </a:xfrm>
            <a:custGeom>
              <a:avLst/>
              <a:gdLst/>
              <a:ahLst/>
              <a:cxnLst/>
              <a:rect r="r" b="b" t="t" l="l"/>
              <a:pathLst>
                <a:path h="2252446" w="270933">
                  <a:moveTo>
                    <a:pt x="0" y="0"/>
                  </a:moveTo>
                  <a:lnTo>
                    <a:pt x="270933" y="0"/>
                  </a:lnTo>
                  <a:lnTo>
                    <a:pt x="270933" y="2252446"/>
                  </a:lnTo>
                  <a:lnTo>
                    <a:pt x="0" y="2252446"/>
                  </a:lnTo>
                  <a:close/>
                </a:path>
              </a:pathLst>
            </a:custGeom>
            <a:solidFill>
              <a:srgbClr val="FFFFFF"/>
            </a:solidFill>
          </p:spPr>
        </p:sp>
        <p:sp>
          <p:nvSpPr>
            <p:cNvPr name="TextBox 9" id="9"/>
            <p:cNvSpPr txBox="true"/>
            <p:nvPr/>
          </p:nvSpPr>
          <p:spPr>
            <a:xfrm>
              <a:off x="0" y="-66675"/>
              <a:ext cx="270933" cy="2319121"/>
            </a:xfrm>
            <a:prstGeom prst="rect">
              <a:avLst/>
            </a:prstGeom>
          </p:spPr>
          <p:txBody>
            <a:bodyPr anchor="ctr" rtlCol="false" tIns="50800" lIns="50800" bIns="50800" rIns="50800"/>
            <a:lstStyle/>
            <a:p>
              <a:pPr algn="ctr">
                <a:lnSpc>
                  <a:spcPts val="2800"/>
                </a:lnSpc>
              </a:pPr>
            </a:p>
          </p:txBody>
        </p:sp>
      </p:grpSp>
      <p:sp>
        <p:nvSpPr>
          <p:cNvPr name="AutoShape 10" id="10"/>
          <p:cNvSpPr/>
          <p:nvPr/>
        </p:nvSpPr>
        <p:spPr>
          <a:xfrm flipV="true">
            <a:off x="8875847" y="0"/>
            <a:ext cx="0" cy="3689281"/>
          </a:xfrm>
          <a:prstGeom prst="line">
            <a:avLst/>
          </a:prstGeom>
          <a:ln cap="flat" w="19050">
            <a:solidFill>
              <a:srgbClr val="FFFFFF"/>
            </a:solidFill>
            <a:prstDash val="solid"/>
            <a:headEnd type="none" len="sm" w="sm"/>
            <a:tailEnd type="none" len="sm" w="sm"/>
          </a:ln>
        </p:spPr>
      </p:sp>
      <p:sp>
        <p:nvSpPr>
          <p:cNvPr name="Freeform 11" id="11"/>
          <p:cNvSpPr/>
          <p:nvPr/>
        </p:nvSpPr>
        <p:spPr>
          <a:xfrm flipH="false" flipV="false" rot="0">
            <a:off x="8885372" y="0"/>
            <a:ext cx="9402628" cy="10287000"/>
          </a:xfrm>
          <a:custGeom>
            <a:avLst/>
            <a:gdLst/>
            <a:ahLst/>
            <a:cxnLst/>
            <a:rect r="r" b="b" t="t" l="l"/>
            <a:pathLst>
              <a:path h="10287000" w="9402628">
                <a:moveTo>
                  <a:pt x="0" y="0"/>
                </a:moveTo>
                <a:lnTo>
                  <a:pt x="9402628" y="0"/>
                </a:lnTo>
                <a:lnTo>
                  <a:pt x="9402628" y="10287000"/>
                </a:lnTo>
                <a:lnTo>
                  <a:pt x="0" y="10287000"/>
                </a:lnTo>
                <a:lnTo>
                  <a:pt x="0" y="0"/>
                </a:lnTo>
                <a:close/>
              </a:path>
            </a:pathLst>
          </a:custGeom>
          <a:blipFill>
            <a:blip r:embed="rId3"/>
            <a:stretch>
              <a:fillRect l="0" t="-17229" r="0" b="-4112"/>
            </a:stretch>
          </a:blipFill>
        </p:spPr>
      </p:sp>
      <p:sp>
        <p:nvSpPr>
          <p:cNvPr name="AutoShape 12" id="12"/>
          <p:cNvSpPr/>
          <p:nvPr/>
        </p:nvSpPr>
        <p:spPr>
          <a:xfrm>
            <a:off x="4914811" y="5143500"/>
            <a:ext cx="0" cy="978174"/>
          </a:xfrm>
          <a:prstGeom prst="line">
            <a:avLst/>
          </a:prstGeom>
          <a:ln cap="flat" w="19050">
            <a:solidFill>
              <a:srgbClr val="FFFFFF"/>
            </a:solidFill>
            <a:prstDash val="solid"/>
            <a:headEnd type="none" len="sm" w="sm"/>
            <a:tailEnd type="none" len="sm" w="sm"/>
          </a:ln>
        </p:spPr>
      </p:sp>
      <p:sp>
        <p:nvSpPr>
          <p:cNvPr name="TextBox 13" id="13"/>
          <p:cNvSpPr txBox="true"/>
          <p:nvPr/>
        </p:nvSpPr>
        <p:spPr>
          <a:xfrm rot="0">
            <a:off x="2275477" y="6418436"/>
            <a:ext cx="5533854" cy="877852"/>
          </a:xfrm>
          <a:prstGeom prst="rect">
            <a:avLst/>
          </a:prstGeom>
        </p:spPr>
        <p:txBody>
          <a:bodyPr anchor="t" rtlCol="false" tIns="0" lIns="0" bIns="0" rIns="0">
            <a:spAutoFit/>
          </a:bodyPr>
          <a:lstStyle/>
          <a:p>
            <a:pPr algn="ctr">
              <a:lnSpc>
                <a:spcPts val="3449"/>
              </a:lnSpc>
            </a:pPr>
            <a:r>
              <a:rPr lang="en-US" sz="2463" spc="147">
                <a:solidFill>
                  <a:srgbClr val="FFFFFF"/>
                </a:solidFill>
                <a:latin typeface="Rubik Italics"/>
              </a:rPr>
              <a:t> Presented by Ruth Balaji</a:t>
            </a:r>
          </a:p>
          <a:p>
            <a:pPr>
              <a:lnSpc>
                <a:spcPts val="372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0"/>
            <a:ext cx="1028700" cy="10287000"/>
            <a:chOff x="0" y="0"/>
            <a:chExt cx="270933" cy="2709333"/>
          </a:xfrm>
        </p:grpSpPr>
        <p:sp>
          <p:nvSpPr>
            <p:cNvPr name="Freeform 4" id="4"/>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FFFFF"/>
            </a:solidFill>
          </p:spPr>
        </p:sp>
        <p:sp>
          <p:nvSpPr>
            <p:cNvPr name="TextBox 5" id="5"/>
            <p:cNvSpPr txBox="true"/>
            <p:nvPr/>
          </p:nvSpPr>
          <p:spPr>
            <a:xfrm>
              <a:off x="0" y="-66675"/>
              <a:ext cx="270933" cy="2776008"/>
            </a:xfrm>
            <a:prstGeom prst="rect">
              <a:avLst/>
            </a:prstGeom>
          </p:spPr>
          <p:txBody>
            <a:bodyPr anchor="ctr" rtlCol="false" tIns="50800" lIns="50800" bIns="50800" rIns="50800"/>
            <a:lstStyle/>
            <a:p>
              <a:pPr algn="ctr">
                <a:lnSpc>
                  <a:spcPts val="2800"/>
                </a:lnSpc>
              </a:pPr>
            </a:p>
          </p:txBody>
        </p:sp>
      </p:grpSp>
      <p:sp>
        <p:nvSpPr>
          <p:cNvPr name="AutoShape 6" id="6"/>
          <p:cNvSpPr/>
          <p:nvPr/>
        </p:nvSpPr>
        <p:spPr>
          <a:xfrm flipV="true">
            <a:off x="5252482" y="0"/>
            <a:ext cx="0" cy="3689281"/>
          </a:xfrm>
          <a:prstGeom prst="line">
            <a:avLst/>
          </a:prstGeom>
          <a:ln cap="flat" w="66675">
            <a:solidFill>
              <a:srgbClr val="000000"/>
            </a:solidFill>
            <a:prstDash val="solid"/>
            <a:headEnd type="none" len="sm" w="sm"/>
            <a:tailEnd type="none" len="sm" w="sm"/>
          </a:ln>
        </p:spPr>
      </p:sp>
      <p:sp>
        <p:nvSpPr>
          <p:cNvPr name="AutoShape 7" id="7"/>
          <p:cNvSpPr/>
          <p:nvPr/>
        </p:nvSpPr>
        <p:spPr>
          <a:xfrm flipV="true">
            <a:off x="5787553" y="7764841"/>
            <a:ext cx="0" cy="2522159"/>
          </a:xfrm>
          <a:prstGeom prst="line">
            <a:avLst/>
          </a:prstGeom>
          <a:ln cap="flat" w="85725">
            <a:solidFill>
              <a:srgbClr val="000000"/>
            </a:solidFill>
            <a:prstDash val="solid"/>
            <a:headEnd type="none" len="sm" w="sm"/>
            <a:tailEnd type="none" len="sm" w="sm"/>
          </a:ln>
        </p:spPr>
      </p:sp>
      <p:grpSp>
        <p:nvGrpSpPr>
          <p:cNvPr name="Group 8" id="8"/>
          <p:cNvGrpSpPr/>
          <p:nvPr/>
        </p:nvGrpSpPr>
        <p:grpSpPr>
          <a:xfrm rot="0">
            <a:off x="9178607" y="2250513"/>
            <a:ext cx="6911675" cy="5785974"/>
            <a:chOff x="0" y="0"/>
            <a:chExt cx="1820359" cy="1523878"/>
          </a:xfrm>
        </p:grpSpPr>
        <p:sp>
          <p:nvSpPr>
            <p:cNvPr name="Freeform 9" id="9"/>
            <p:cNvSpPr/>
            <p:nvPr/>
          </p:nvSpPr>
          <p:spPr>
            <a:xfrm flipH="false" flipV="false" rot="0">
              <a:off x="0" y="0"/>
              <a:ext cx="1820359" cy="1523878"/>
            </a:xfrm>
            <a:custGeom>
              <a:avLst/>
              <a:gdLst/>
              <a:ahLst/>
              <a:cxnLst/>
              <a:rect r="r" b="b" t="t" l="l"/>
              <a:pathLst>
                <a:path h="1523878" w="1820359">
                  <a:moveTo>
                    <a:pt x="0" y="0"/>
                  </a:moveTo>
                  <a:lnTo>
                    <a:pt x="1820359" y="0"/>
                  </a:lnTo>
                  <a:lnTo>
                    <a:pt x="1820359" y="1523878"/>
                  </a:lnTo>
                  <a:lnTo>
                    <a:pt x="0" y="1523878"/>
                  </a:lnTo>
                  <a:close/>
                </a:path>
              </a:pathLst>
            </a:custGeom>
            <a:solidFill>
              <a:srgbClr val="FFFFFF"/>
            </a:solidFill>
          </p:spPr>
        </p:sp>
        <p:sp>
          <p:nvSpPr>
            <p:cNvPr name="TextBox 10" id="10"/>
            <p:cNvSpPr txBox="true"/>
            <p:nvPr/>
          </p:nvSpPr>
          <p:spPr>
            <a:xfrm>
              <a:off x="0" y="-66675"/>
              <a:ext cx="1820359" cy="1590553"/>
            </a:xfrm>
            <a:prstGeom prst="rect">
              <a:avLst/>
            </a:prstGeom>
          </p:spPr>
          <p:txBody>
            <a:bodyPr anchor="ctr" rtlCol="false" tIns="50800" lIns="50800" bIns="50800" rIns="50800"/>
            <a:lstStyle/>
            <a:p>
              <a:pPr algn="ctr" marL="431801" indent="-215900" lvl="1">
                <a:lnSpc>
                  <a:spcPts val="2800"/>
                </a:lnSpc>
                <a:buFont typeface="Arial"/>
                <a:buChar char="•"/>
              </a:pPr>
            </a:p>
          </p:txBody>
        </p:sp>
      </p:grpSp>
      <p:grpSp>
        <p:nvGrpSpPr>
          <p:cNvPr name="Group 11" id="11"/>
          <p:cNvGrpSpPr/>
          <p:nvPr/>
        </p:nvGrpSpPr>
        <p:grpSpPr>
          <a:xfrm rot="0">
            <a:off x="1375740" y="4814623"/>
            <a:ext cx="4368950" cy="1013713"/>
            <a:chOff x="0" y="0"/>
            <a:chExt cx="1150670" cy="266986"/>
          </a:xfrm>
        </p:grpSpPr>
        <p:sp>
          <p:nvSpPr>
            <p:cNvPr name="Freeform 12" id="12"/>
            <p:cNvSpPr/>
            <p:nvPr/>
          </p:nvSpPr>
          <p:spPr>
            <a:xfrm flipH="false" flipV="false" rot="0">
              <a:off x="0" y="0"/>
              <a:ext cx="1150670" cy="266986"/>
            </a:xfrm>
            <a:custGeom>
              <a:avLst/>
              <a:gdLst/>
              <a:ahLst/>
              <a:cxnLst/>
              <a:rect r="r" b="b" t="t" l="l"/>
              <a:pathLst>
                <a:path h="266986" w="1150670">
                  <a:moveTo>
                    <a:pt x="0" y="0"/>
                  </a:moveTo>
                  <a:lnTo>
                    <a:pt x="1150670" y="0"/>
                  </a:lnTo>
                  <a:lnTo>
                    <a:pt x="1150670" y="266986"/>
                  </a:lnTo>
                  <a:lnTo>
                    <a:pt x="0" y="266986"/>
                  </a:lnTo>
                  <a:close/>
                </a:path>
              </a:pathLst>
            </a:custGeom>
            <a:solidFill>
              <a:srgbClr val="FFFFFF"/>
            </a:solidFill>
          </p:spPr>
        </p:sp>
        <p:sp>
          <p:nvSpPr>
            <p:cNvPr name="TextBox 13" id="13"/>
            <p:cNvSpPr txBox="true"/>
            <p:nvPr/>
          </p:nvSpPr>
          <p:spPr>
            <a:xfrm>
              <a:off x="0" y="-66675"/>
              <a:ext cx="1150670" cy="333661"/>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621844" y="4992232"/>
            <a:ext cx="6058637" cy="751851"/>
          </a:xfrm>
          <a:prstGeom prst="rect">
            <a:avLst/>
          </a:prstGeom>
        </p:spPr>
        <p:txBody>
          <a:bodyPr anchor="t" rtlCol="false" tIns="0" lIns="0" bIns="0" rIns="0">
            <a:spAutoFit/>
          </a:bodyPr>
          <a:lstStyle/>
          <a:p>
            <a:pPr algn="l" marL="0" indent="0" lvl="0">
              <a:lnSpc>
                <a:spcPts val="5600"/>
              </a:lnSpc>
              <a:spcBef>
                <a:spcPct val="0"/>
              </a:spcBef>
            </a:pPr>
            <a:r>
              <a:rPr lang="en-US" sz="5600">
                <a:solidFill>
                  <a:srgbClr val="000000"/>
                </a:solidFill>
                <a:latin typeface="Chonburi"/>
              </a:rPr>
              <a:t>CONTENT</a:t>
            </a:r>
          </a:p>
        </p:txBody>
      </p:sp>
      <p:sp>
        <p:nvSpPr>
          <p:cNvPr name="TextBox 15" id="15"/>
          <p:cNvSpPr txBox="true"/>
          <p:nvPr/>
        </p:nvSpPr>
        <p:spPr>
          <a:xfrm rot="0">
            <a:off x="10045290" y="2823527"/>
            <a:ext cx="5224963" cy="4665096"/>
          </a:xfrm>
          <a:prstGeom prst="rect">
            <a:avLst/>
          </a:prstGeom>
        </p:spPr>
        <p:txBody>
          <a:bodyPr anchor="t" rtlCol="false" tIns="0" lIns="0" bIns="0" rIns="0">
            <a:spAutoFit/>
          </a:bodyPr>
          <a:lstStyle/>
          <a:p>
            <a:pPr marL="711356" indent="-355678" lvl="1">
              <a:lnSpc>
                <a:spcPts val="4612"/>
              </a:lnSpc>
              <a:buFont typeface="Arial"/>
              <a:buChar char="•"/>
            </a:pPr>
            <a:r>
              <a:rPr lang="en-US" sz="3294">
                <a:solidFill>
                  <a:srgbClr val="000000"/>
                </a:solidFill>
                <a:latin typeface="Lato"/>
              </a:rPr>
              <a:t>INTRODUCTION</a:t>
            </a:r>
          </a:p>
          <a:p>
            <a:pPr marL="711356" indent="-355678" lvl="1">
              <a:lnSpc>
                <a:spcPts val="4612"/>
              </a:lnSpc>
              <a:buFont typeface="Arial"/>
              <a:buChar char="•"/>
            </a:pPr>
            <a:r>
              <a:rPr lang="en-US" sz="3294">
                <a:solidFill>
                  <a:srgbClr val="000000"/>
                </a:solidFill>
                <a:latin typeface="Lato"/>
              </a:rPr>
              <a:t>PROBLEM STATEMENT</a:t>
            </a:r>
          </a:p>
          <a:p>
            <a:pPr marL="711356" indent="-355678" lvl="1">
              <a:lnSpc>
                <a:spcPts val="4612"/>
              </a:lnSpc>
              <a:buFont typeface="Arial"/>
              <a:buChar char="•"/>
            </a:pPr>
            <a:r>
              <a:rPr lang="en-US" sz="3294">
                <a:solidFill>
                  <a:srgbClr val="000000"/>
                </a:solidFill>
                <a:latin typeface="Lato"/>
              </a:rPr>
              <a:t>BLOCK DIAGRAM</a:t>
            </a:r>
          </a:p>
          <a:p>
            <a:pPr marL="711356" indent="-355678" lvl="1">
              <a:lnSpc>
                <a:spcPts val="4612"/>
              </a:lnSpc>
              <a:buFont typeface="Arial"/>
              <a:buChar char="•"/>
            </a:pPr>
            <a:r>
              <a:rPr lang="en-US" sz="3294">
                <a:solidFill>
                  <a:srgbClr val="000000"/>
                </a:solidFill>
                <a:latin typeface="Lato"/>
              </a:rPr>
              <a:t>MODELS</a:t>
            </a:r>
          </a:p>
          <a:p>
            <a:pPr marL="711356" indent="-355678" lvl="1">
              <a:lnSpc>
                <a:spcPts val="4612"/>
              </a:lnSpc>
              <a:buFont typeface="Arial"/>
              <a:buChar char="•"/>
            </a:pPr>
            <a:r>
              <a:rPr lang="en-US" sz="3294">
                <a:solidFill>
                  <a:srgbClr val="000000"/>
                </a:solidFill>
                <a:latin typeface="Lato"/>
              </a:rPr>
              <a:t>WORKING</a:t>
            </a:r>
          </a:p>
          <a:p>
            <a:pPr marL="711356" indent="-355678" lvl="1">
              <a:lnSpc>
                <a:spcPts val="4612"/>
              </a:lnSpc>
              <a:buFont typeface="Arial"/>
              <a:buChar char="•"/>
            </a:pPr>
            <a:r>
              <a:rPr lang="en-US" sz="3294">
                <a:solidFill>
                  <a:srgbClr val="000000"/>
                </a:solidFill>
                <a:latin typeface="Lato"/>
              </a:rPr>
              <a:t>OUTPUT</a:t>
            </a:r>
          </a:p>
          <a:p>
            <a:pPr marL="711356" indent="-355678" lvl="1">
              <a:lnSpc>
                <a:spcPts val="4612"/>
              </a:lnSpc>
              <a:buFont typeface="Arial"/>
              <a:buChar char="•"/>
            </a:pPr>
            <a:r>
              <a:rPr lang="en-US" sz="3294">
                <a:solidFill>
                  <a:srgbClr val="000000"/>
                </a:solidFill>
                <a:latin typeface="Lato"/>
              </a:rPr>
              <a:t>CONCLUSION</a:t>
            </a:r>
          </a:p>
          <a:p>
            <a:pPr marL="711356" indent="-355678" lvl="1">
              <a:lnSpc>
                <a:spcPts val="4612"/>
              </a:lnSpc>
              <a:buFont typeface="Arial"/>
              <a:buChar char="•"/>
            </a:pPr>
            <a:r>
              <a:rPr lang="en-US" sz="3294">
                <a:solidFill>
                  <a:srgbClr val="000000"/>
                </a:solidFill>
                <a:latin typeface="Lato"/>
              </a:rPr>
              <a:t>REFERENCE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3532510" y="391340"/>
            <a:ext cx="8741172" cy="788046"/>
          </a:xfrm>
          <a:prstGeom prst="rect">
            <a:avLst/>
          </a:prstGeom>
        </p:spPr>
        <p:txBody>
          <a:bodyPr anchor="t" rtlCol="false" tIns="0" lIns="0" bIns="0" rIns="0">
            <a:spAutoFit/>
          </a:bodyPr>
          <a:lstStyle/>
          <a:p>
            <a:pPr algn="l" marL="0" indent="0" lvl="0">
              <a:lnSpc>
                <a:spcPts val="5900"/>
              </a:lnSpc>
              <a:spcBef>
                <a:spcPct val="0"/>
              </a:spcBef>
            </a:pPr>
            <a:r>
              <a:rPr lang="en-US" sz="5900">
                <a:solidFill>
                  <a:srgbClr val="FFFFFF"/>
                </a:solidFill>
                <a:latin typeface="Chonburi"/>
              </a:rPr>
              <a:t>INTRODUCTION</a:t>
            </a:r>
          </a:p>
        </p:txBody>
      </p:sp>
      <p:grpSp>
        <p:nvGrpSpPr>
          <p:cNvPr name="Group 4" id="4"/>
          <p:cNvGrpSpPr/>
          <p:nvPr/>
        </p:nvGrpSpPr>
        <p:grpSpPr>
          <a:xfrm rot="0">
            <a:off x="0" y="0"/>
            <a:ext cx="1028700" cy="10287000"/>
            <a:chOff x="0" y="0"/>
            <a:chExt cx="270933" cy="2709333"/>
          </a:xfrm>
        </p:grpSpPr>
        <p:sp>
          <p:nvSpPr>
            <p:cNvPr name="Freeform 5" id="5"/>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FFFFF"/>
            </a:solidFill>
          </p:spPr>
        </p:sp>
        <p:sp>
          <p:nvSpPr>
            <p:cNvPr name="TextBox 6" id="6"/>
            <p:cNvSpPr txBox="true"/>
            <p:nvPr/>
          </p:nvSpPr>
          <p:spPr>
            <a:xfrm>
              <a:off x="0" y="-66675"/>
              <a:ext cx="270933" cy="2776008"/>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5400000">
            <a:off x="15426880" y="2796730"/>
            <a:ext cx="1028700" cy="4693541"/>
            <a:chOff x="0" y="0"/>
            <a:chExt cx="270933" cy="1236159"/>
          </a:xfrm>
        </p:grpSpPr>
        <p:sp>
          <p:nvSpPr>
            <p:cNvPr name="Freeform 8" id="8"/>
            <p:cNvSpPr/>
            <p:nvPr/>
          </p:nvSpPr>
          <p:spPr>
            <a:xfrm flipH="false" flipV="false" rot="0">
              <a:off x="0" y="0"/>
              <a:ext cx="270933" cy="1236159"/>
            </a:xfrm>
            <a:custGeom>
              <a:avLst/>
              <a:gdLst/>
              <a:ahLst/>
              <a:cxnLst/>
              <a:rect r="r" b="b" t="t" l="l"/>
              <a:pathLst>
                <a:path h="1236159" w="270933">
                  <a:moveTo>
                    <a:pt x="0" y="0"/>
                  </a:moveTo>
                  <a:lnTo>
                    <a:pt x="270933" y="0"/>
                  </a:lnTo>
                  <a:lnTo>
                    <a:pt x="270933" y="1236159"/>
                  </a:lnTo>
                  <a:lnTo>
                    <a:pt x="0" y="1236159"/>
                  </a:lnTo>
                  <a:close/>
                </a:path>
              </a:pathLst>
            </a:custGeom>
            <a:solidFill>
              <a:srgbClr val="FFFFFF"/>
            </a:solidFill>
          </p:spPr>
        </p:sp>
        <p:sp>
          <p:nvSpPr>
            <p:cNvPr name="TextBox 9" id="9"/>
            <p:cNvSpPr txBox="true"/>
            <p:nvPr/>
          </p:nvSpPr>
          <p:spPr>
            <a:xfrm>
              <a:off x="0" y="-66675"/>
              <a:ext cx="270933" cy="1302834"/>
            </a:xfrm>
            <a:prstGeom prst="rect">
              <a:avLst/>
            </a:prstGeom>
          </p:spPr>
          <p:txBody>
            <a:bodyPr anchor="ctr" rtlCol="false" tIns="50800" lIns="50800" bIns="50800" rIns="50800"/>
            <a:lstStyle/>
            <a:p>
              <a:pPr algn="ctr">
                <a:lnSpc>
                  <a:spcPts val="2800"/>
                </a:lnSpc>
              </a:pPr>
            </a:p>
          </p:txBody>
        </p:sp>
      </p:grpSp>
      <p:sp>
        <p:nvSpPr>
          <p:cNvPr name="AutoShape 10" id="10"/>
          <p:cNvSpPr/>
          <p:nvPr/>
        </p:nvSpPr>
        <p:spPr>
          <a:xfrm>
            <a:off x="1028700" y="1188910"/>
            <a:ext cx="1968833" cy="0"/>
          </a:xfrm>
          <a:prstGeom prst="line">
            <a:avLst/>
          </a:prstGeom>
          <a:ln cap="flat" w="66675">
            <a:solidFill>
              <a:srgbClr val="FFFFFF"/>
            </a:solidFill>
            <a:prstDash val="solid"/>
            <a:headEnd type="none" len="sm" w="sm"/>
            <a:tailEnd type="none" len="sm" w="sm"/>
          </a:ln>
        </p:spPr>
      </p:sp>
      <p:sp>
        <p:nvSpPr>
          <p:cNvPr name="Freeform 11" id="11"/>
          <p:cNvSpPr/>
          <p:nvPr/>
        </p:nvSpPr>
        <p:spPr>
          <a:xfrm flipH="false" flipV="false" rot="0">
            <a:off x="13594459" y="0"/>
            <a:ext cx="4911342" cy="4629150"/>
          </a:xfrm>
          <a:custGeom>
            <a:avLst/>
            <a:gdLst/>
            <a:ahLst/>
            <a:cxnLst/>
            <a:rect r="r" b="b" t="t" l="l"/>
            <a:pathLst>
              <a:path h="4629150" w="4911342">
                <a:moveTo>
                  <a:pt x="0" y="0"/>
                </a:moveTo>
                <a:lnTo>
                  <a:pt x="4911343" y="0"/>
                </a:lnTo>
                <a:lnTo>
                  <a:pt x="4911343" y="4629150"/>
                </a:lnTo>
                <a:lnTo>
                  <a:pt x="0" y="4629150"/>
                </a:lnTo>
                <a:lnTo>
                  <a:pt x="0" y="0"/>
                </a:lnTo>
                <a:close/>
              </a:path>
            </a:pathLst>
          </a:custGeom>
          <a:blipFill>
            <a:blip r:embed="rId3"/>
            <a:stretch>
              <a:fillRect l="0" t="-42783" r="-211576" b="-46697"/>
            </a:stretch>
          </a:blipFill>
        </p:spPr>
      </p:sp>
      <p:sp>
        <p:nvSpPr>
          <p:cNvPr name="Freeform 12" id="12"/>
          <p:cNvSpPr/>
          <p:nvPr/>
        </p:nvSpPr>
        <p:spPr>
          <a:xfrm flipH="false" flipV="false" rot="0">
            <a:off x="13594459" y="5657850"/>
            <a:ext cx="4693541" cy="5636047"/>
          </a:xfrm>
          <a:custGeom>
            <a:avLst/>
            <a:gdLst/>
            <a:ahLst/>
            <a:cxnLst/>
            <a:rect r="r" b="b" t="t" l="l"/>
            <a:pathLst>
              <a:path h="5636047" w="4693541">
                <a:moveTo>
                  <a:pt x="0" y="0"/>
                </a:moveTo>
                <a:lnTo>
                  <a:pt x="4693541" y="0"/>
                </a:lnTo>
                <a:lnTo>
                  <a:pt x="4693541" y="5636047"/>
                </a:lnTo>
                <a:lnTo>
                  <a:pt x="0" y="5636047"/>
                </a:lnTo>
                <a:lnTo>
                  <a:pt x="0" y="0"/>
                </a:lnTo>
                <a:close/>
              </a:path>
            </a:pathLst>
          </a:custGeom>
          <a:blipFill>
            <a:blip r:embed="rId3"/>
            <a:stretch>
              <a:fillRect l="-205352" t="-27725" r="-138" b="-18097"/>
            </a:stretch>
          </a:blipFill>
        </p:spPr>
      </p:sp>
      <p:sp>
        <p:nvSpPr>
          <p:cNvPr name="AutoShape 13" id="13"/>
          <p:cNvSpPr/>
          <p:nvPr/>
        </p:nvSpPr>
        <p:spPr>
          <a:xfrm>
            <a:off x="11004713" y="296090"/>
            <a:ext cx="2537939" cy="0"/>
          </a:xfrm>
          <a:prstGeom prst="line">
            <a:avLst/>
          </a:prstGeom>
          <a:ln cap="flat" w="57150">
            <a:solidFill>
              <a:srgbClr val="FFFFFF"/>
            </a:solidFill>
            <a:prstDash val="solid"/>
            <a:headEnd type="none" len="sm" w="sm"/>
            <a:tailEnd type="none" len="sm" w="sm"/>
          </a:ln>
        </p:spPr>
      </p:sp>
      <p:grpSp>
        <p:nvGrpSpPr>
          <p:cNvPr name="Group 14" id="14"/>
          <p:cNvGrpSpPr/>
          <p:nvPr/>
        </p:nvGrpSpPr>
        <p:grpSpPr>
          <a:xfrm rot="0">
            <a:off x="2043843" y="2314575"/>
            <a:ext cx="10535474" cy="5865974"/>
            <a:chOff x="0" y="0"/>
            <a:chExt cx="2774775" cy="1544948"/>
          </a:xfrm>
        </p:grpSpPr>
        <p:sp>
          <p:nvSpPr>
            <p:cNvPr name="Freeform 15" id="15"/>
            <p:cNvSpPr/>
            <p:nvPr/>
          </p:nvSpPr>
          <p:spPr>
            <a:xfrm flipH="false" flipV="false" rot="0">
              <a:off x="0" y="0"/>
              <a:ext cx="2774775" cy="1544948"/>
            </a:xfrm>
            <a:custGeom>
              <a:avLst/>
              <a:gdLst/>
              <a:ahLst/>
              <a:cxnLst/>
              <a:rect r="r" b="b" t="t" l="l"/>
              <a:pathLst>
                <a:path h="1544948" w="2774775">
                  <a:moveTo>
                    <a:pt x="0" y="0"/>
                  </a:moveTo>
                  <a:lnTo>
                    <a:pt x="2774775" y="0"/>
                  </a:lnTo>
                  <a:lnTo>
                    <a:pt x="2774775" y="1544948"/>
                  </a:lnTo>
                  <a:lnTo>
                    <a:pt x="0" y="1544948"/>
                  </a:lnTo>
                  <a:close/>
                </a:path>
              </a:pathLst>
            </a:custGeom>
            <a:solidFill>
              <a:srgbClr val="FFFFFF"/>
            </a:solidFill>
          </p:spPr>
        </p:sp>
        <p:sp>
          <p:nvSpPr>
            <p:cNvPr name="TextBox 16" id="16"/>
            <p:cNvSpPr txBox="true"/>
            <p:nvPr/>
          </p:nvSpPr>
          <p:spPr>
            <a:xfrm>
              <a:off x="0" y="-66675"/>
              <a:ext cx="2774775" cy="1611623"/>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2788171" y="2687808"/>
            <a:ext cx="9046817" cy="5873410"/>
          </a:xfrm>
          <a:prstGeom prst="rect">
            <a:avLst/>
          </a:prstGeom>
        </p:spPr>
        <p:txBody>
          <a:bodyPr anchor="t" rtlCol="false" tIns="0" lIns="0" bIns="0" rIns="0">
            <a:spAutoFit/>
          </a:bodyPr>
          <a:lstStyle/>
          <a:p>
            <a:pPr algn="just">
              <a:lnSpc>
                <a:spcPts val="3616"/>
              </a:lnSpc>
            </a:pPr>
            <a:r>
              <a:rPr lang="en-US" sz="2583">
                <a:solidFill>
                  <a:srgbClr val="000000"/>
                </a:solidFill>
                <a:latin typeface="Poppins"/>
              </a:rPr>
              <a:t>With more than 130,000 cases in the UK and more than 10 million cases globally, Parkinson's disease (PD) is the second most prevalent neurodegenerative ailment. The principal cause of Parkinson's disease (PD) is dopaminergic neuronal loss in the substantia nigra. Tremor, bradykinesia, and stiffness are the three cardinal symptoms of the disease, along with various other patient effects (dementia, poor posture, speech impairment, etc.). Early in the course of the disease, dopamine replacement medication is effective in treating cardinal symptoms.</a:t>
            </a:r>
          </a:p>
          <a:p>
            <a:pPr algn="just">
              <a:lnSpc>
                <a:spcPts val="3616"/>
              </a:lnSpc>
            </a:pPr>
          </a:p>
          <a:p>
            <a:pPr algn="ctr">
              <a:lnSpc>
                <a:spcPts val="307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703" r="0" b="-18703"/>
            </a:stretch>
          </a:blipFill>
        </p:spPr>
      </p:sp>
      <p:sp>
        <p:nvSpPr>
          <p:cNvPr name="Freeform 3" id="3"/>
          <p:cNvSpPr/>
          <p:nvPr/>
        </p:nvSpPr>
        <p:spPr>
          <a:xfrm flipH="false" flipV="false" rot="0">
            <a:off x="393767" y="4103424"/>
            <a:ext cx="7309586" cy="4091869"/>
          </a:xfrm>
          <a:custGeom>
            <a:avLst/>
            <a:gdLst/>
            <a:ahLst/>
            <a:cxnLst/>
            <a:rect r="r" b="b" t="t" l="l"/>
            <a:pathLst>
              <a:path h="4091869" w="7309586">
                <a:moveTo>
                  <a:pt x="0" y="0"/>
                </a:moveTo>
                <a:lnTo>
                  <a:pt x="7309586" y="0"/>
                </a:lnTo>
                <a:lnTo>
                  <a:pt x="7309586" y="4091869"/>
                </a:lnTo>
                <a:lnTo>
                  <a:pt x="0" y="4091869"/>
                </a:lnTo>
                <a:lnTo>
                  <a:pt x="0" y="0"/>
                </a:lnTo>
                <a:close/>
              </a:path>
            </a:pathLst>
          </a:custGeom>
          <a:blipFill>
            <a:blip r:embed="rId3"/>
            <a:stretch>
              <a:fillRect l="-2421" t="-2073" r="-1933" b="-2680"/>
            </a:stretch>
          </a:blipFill>
        </p:spPr>
      </p:sp>
      <p:grpSp>
        <p:nvGrpSpPr>
          <p:cNvPr name="Group 4" id="4"/>
          <p:cNvGrpSpPr/>
          <p:nvPr/>
        </p:nvGrpSpPr>
        <p:grpSpPr>
          <a:xfrm rot="0">
            <a:off x="8201265" y="2537423"/>
            <a:ext cx="9772551" cy="7568417"/>
            <a:chOff x="0" y="0"/>
            <a:chExt cx="2573841" cy="1993328"/>
          </a:xfrm>
        </p:grpSpPr>
        <p:sp>
          <p:nvSpPr>
            <p:cNvPr name="Freeform 5" id="5"/>
            <p:cNvSpPr/>
            <p:nvPr/>
          </p:nvSpPr>
          <p:spPr>
            <a:xfrm flipH="false" flipV="false" rot="0">
              <a:off x="0" y="0"/>
              <a:ext cx="2573841" cy="1993328"/>
            </a:xfrm>
            <a:custGeom>
              <a:avLst/>
              <a:gdLst/>
              <a:ahLst/>
              <a:cxnLst/>
              <a:rect r="r" b="b" t="t" l="l"/>
              <a:pathLst>
                <a:path h="1993328" w="2573841">
                  <a:moveTo>
                    <a:pt x="0" y="0"/>
                  </a:moveTo>
                  <a:lnTo>
                    <a:pt x="2573841" y="0"/>
                  </a:lnTo>
                  <a:lnTo>
                    <a:pt x="2573841" y="1993328"/>
                  </a:lnTo>
                  <a:lnTo>
                    <a:pt x="0" y="1993328"/>
                  </a:lnTo>
                  <a:close/>
                </a:path>
              </a:pathLst>
            </a:custGeom>
            <a:solidFill>
              <a:srgbClr val="FFFFFF"/>
            </a:solidFill>
          </p:spPr>
        </p:sp>
        <p:sp>
          <p:nvSpPr>
            <p:cNvPr name="TextBox 6" id="6"/>
            <p:cNvSpPr txBox="true"/>
            <p:nvPr/>
          </p:nvSpPr>
          <p:spPr>
            <a:xfrm>
              <a:off x="0" y="-66675"/>
              <a:ext cx="2573841" cy="2060003"/>
            </a:xfrm>
            <a:prstGeom prst="rect">
              <a:avLst/>
            </a:prstGeom>
          </p:spPr>
          <p:txBody>
            <a:bodyPr anchor="ctr" rtlCol="false" tIns="50800" lIns="50800" bIns="50800" rIns="50800"/>
            <a:lstStyle/>
            <a:p>
              <a:pPr algn="ctr">
                <a:lnSpc>
                  <a:spcPts val="2800"/>
                </a:lnSpc>
              </a:pPr>
            </a:p>
          </p:txBody>
        </p:sp>
      </p:grpSp>
      <p:sp>
        <p:nvSpPr>
          <p:cNvPr name="AutoShape 7" id="7"/>
          <p:cNvSpPr/>
          <p:nvPr/>
        </p:nvSpPr>
        <p:spPr>
          <a:xfrm flipV="true">
            <a:off x="4980837" y="1009650"/>
            <a:ext cx="1590144" cy="0"/>
          </a:xfrm>
          <a:prstGeom prst="line">
            <a:avLst/>
          </a:prstGeom>
          <a:ln cap="flat" w="38100">
            <a:solidFill>
              <a:srgbClr val="FFFFFF"/>
            </a:solidFill>
            <a:prstDash val="solid"/>
            <a:headEnd type="none" len="sm" w="sm"/>
            <a:tailEnd type="none" len="sm" w="sm"/>
          </a:ln>
        </p:spPr>
      </p:sp>
      <p:sp>
        <p:nvSpPr>
          <p:cNvPr name="AutoShape 8" id="8"/>
          <p:cNvSpPr/>
          <p:nvPr/>
        </p:nvSpPr>
        <p:spPr>
          <a:xfrm>
            <a:off x="13635974" y="1700118"/>
            <a:ext cx="1860408" cy="0"/>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6841695" y="1104900"/>
            <a:ext cx="18779551" cy="610262"/>
          </a:xfrm>
          <a:prstGeom prst="rect">
            <a:avLst/>
          </a:prstGeom>
        </p:spPr>
        <p:txBody>
          <a:bodyPr anchor="t" rtlCol="false" tIns="0" lIns="0" bIns="0" rIns="0">
            <a:spAutoFit/>
          </a:bodyPr>
          <a:lstStyle/>
          <a:p>
            <a:pPr algn="just" marL="0" indent="0" lvl="0">
              <a:lnSpc>
                <a:spcPts val="4526"/>
              </a:lnSpc>
              <a:spcBef>
                <a:spcPct val="0"/>
              </a:spcBef>
            </a:pPr>
            <a:r>
              <a:rPr lang="en-US" sz="4526">
                <a:solidFill>
                  <a:srgbClr val="FFFFFF"/>
                </a:solidFill>
                <a:latin typeface="Chonburi"/>
              </a:rPr>
              <a:t>PROBLEM STATMENT</a:t>
            </a:r>
          </a:p>
        </p:txBody>
      </p:sp>
      <p:sp>
        <p:nvSpPr>
          <p:cNvPr name="TextBox 10" id="10"/>
          <p:cNvSpPr txBox="true"/>
          <p:nvPr/>
        </p:nvSpPr>
        <p:spPr>
          <a:xfrm rot="0">
            <a:off x="8441710" y="2621512"/>
            <a:ext cx="9291662" cy="7343089"/>
          </a:xfrm>
          <a:prstGeom prst="rect">
            <a:avLst/>
          </a:prstGeom>
        </p:spPr>
        <p:txBody>
          <a:bodyPr anchor="t" rtlCol="false" tIns="0" lIns="0" bIns="0" rIns="0">
            <a:spAutoFit/>
          </a:bodyPr>
          <a:lstStyle/>
          <a:p>
            <a:pPr algn="just">
              <a:lnSpc>
                <a:spcPts val="2662"/>
              </a:lnSpc>
              <a:spcBef>
                <a:spcPct val="0"/>
              </a:spcBef>
            </a:pPr>
            <a:r>
              <a:rPr lang="en-US" sz="1902">
                <a:solidFill>
                  <a:srgbClr val="000000"/>
                </a:solidFill>
                <a:latin typeface="Poppins"/>
              </a:rPr>
              <a:t>Parkinson's disease (PD) is a progressive neurological illness that has a major negative influence on a person's quality of life. A timely and precise diagnosis is essential to the successful treatment of Parkinson's disease (PD). Here, we provide a machine learning-based method for Parkinson's disease prediction that makes use of a broad dataset that includes clinical history, demographic data, and a variety of motor and non-motor symptoms. The study starts by gathering and pre-processing a large dataset, taking care of problems like outliers and missing values. The purpose of exploratory data analysis is to learn more about the properties of the dataset. In order to improve the interpretability and performance of the model, feature selection approaches are utilized to determine the most pertinent factors that are contributing to the prediction of Parkinson's disease. Because SVM, Decision Trees, and Random Forest are good machine learning algorithms, they are selected for classification problems. To make training and evaluating the model easier, the dataset is then divided into training and testing sets. The model is put through a rigorous training process, and its predictive power is maximized by hyperparameter tuning. Accuracy is one of the evaluation measures used to evaluate the model's performance on the testing dataset. Using more datasets, the model's generalizability and resilience are further confirmed. The results show that the suggested machine learning model has the potential to be a precise and trustworthy tool for Parkinson's disease prediction.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068" r="0" b="-12068"/>
            </a:stretch>
          </a:blipFill>
        </p:spPr>
      </p:sp>
      <p:sp>
        <p:nvSpPr>
          <p:cNvPr name="TextBox 3" id="3"/>
          <p:cNvSpPr txBox="true"/>
          <p:nvPr/>
        </p:nvSpPr>
        <p:spPr>
          <a:xfrm rot="0">
            <a:off x="1028700" y="794198"/>
            <a:ext cx="16230600" cy="819150"/>
          </a:xfrm>
          <a:prstGeom prst="rect">
            <a:avLst/>
          </a:prstGeom>
        </p:spPr>
        <p:txBody>
          <a:bodyPr anchor="t" rtlCol="false" tIns="0" lIns="0" bIns="0" rIns="0">
            <a:spAutoFit/>
          </a:bodyPr>
          <a:lstStyle/>
          <a:p>
            <a:pPr algn="ctr" marL="0" indent="0" lvl="0">
              <a:lnSpc>
                <a:spcPts val="6000"/>
              </a:lnSpc>
              <a:spcBef>
                <a:spcPct val="0"/>
              </a:spcBef>
            </a:pPr>
            <a:r>
              <a:rPr lang="en-US" sz="6000">
                <a:solidFill>
                  <a:srgbClr val="FFFFFF"/>
                </a:solidFill>
                <a:latin typeface="Chonburi"/>
              </a:rPr>
              <a:t>BLOCK DIAGRAM</a:t>
            </a:r>
          </a:p>
        </p:txBody>
      </p:sp>
      <p:grpSp>
        <p:nvGrpSpPr>
          <p:cNvPr name="Group 4" id="4"/>
          <p:cNvGrpSpPr/>
          <p:nvPr/>
        </p:nvGrpSpPr>
        <p:grpSpPr>
          <a:xfrm rot="0">
            <a:off x="0" y="0"/>
            <a:ext cx="1028700" cy="10287000"/>
            <a:chOff x="0" y="0"/>
            <a:chExt cx="270933" cy="2709333"/>
          </a:xfrm>
        </p:grpSpPr>
        <p:sp>
          <p:nvSpPr>
            <p:cNvPr name="Freeform 5" id="5"/>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FFFFF"/>
            </a:solidFill>
          </p:spPr>
        </p:sp>
        <p:sp>
          <p:nvSpPr>
            <p:cNvPr name="TextBox 6" id="6"/>
            <p:cNvSpPr txBox="true"/>
            <p:nvPr/>
          </p:nvSpPr>
          <p:spPr>
            <a:xfrm>
              <a:off x="0" y="-66675"/>
              <a:ext cx="270933" cy="2776008"/>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7259300" y="0"/>
            <a:ext cx="1028700" cy="10287000"/>
            <a:chOff x="0" y="0"/>
            <a:chExt cx="270933" cy="2709333"/>
          </a:xfrm>
        </p:grpSpPr>
        <p:sp>
          <p:nvSpPr>
            <p:cNvPr name="Freeform 8" id="8"/>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FFFFF"/>
            </a:solidFill>
          </p:spPr>
        </p:sp>
        <p:sp>
          <p:nvSpPr>
            <p:cNvPr name="TextBox 9" id="9"/>
            <p:cNvSpPr txBox="true"/>
            <p:nvPr/>
          </p:nvSpPr>
          <p:spPr>
            <a:xfrm>
              <a:off x="0" y="-66675"/>
              <a:ext cx="270933" cy="2776008"/>
            </a:xfrm>
            <a:prstGeom prst="rect">
              <a:avLst/>
            </a:prstGeom>
          </p:spPr>
          <p:txBody>
            <a:bodyPr anchor="ctr" rtlCol="false" tIns="50800" lIns="50800" bIns="50800" rIns="50800"/>
            <a:lstStyle/>
            <a:p>
              <a:pPr algn="ctr">
                <a:lnSpc>
                  <a:spcPts val="2800"/>
                </a:lnSpc>
              </a:pPr>
            </a:p>
          </p:txBody>
        </p:sp>
      </p:grpSp>
      <p:sp>
        <p:nvSpPr>
          <p:cNvPr name="AutoShape 10" id="10"/>
          <p:cNvSpPr/>
          <p:nvPr/>
        </p:nvSpPr>
        <p:spPr>
          <a:xfrm rot="0">
            <a:off x="-1855190" y="1118048"/>
            <a:ext cx="6492240" cy="0"/>
          </a:xfrm>
          <a:prstGeom prst="line">
            <a:avLst/>
          </a:prstGeom>
          <a:ln cap="flat" w="76200">
            <a:solidFill>
              <a:srgbClr val="FFFFFF"/>
            </a:solidFill>
            <a:prstDash val="solid"/>
            <a:headEnd type="none" len="sm" w="sm"/>
            <a:tailEnd type="none" len="sm" w="sm"/>
          </a:ln>
        </p:spPr>
      </p:sp>
      <p:sp>
        <p:nvSpPr>
          <p:cNvPr name="AutoShape 11" id="11"/>
          <p:cNvSpPr/>
          <p:nvPr/>
        </p:nvSpPr>
        <p:spPr>
          <a:xfrm rot="0">
            <a:off x="13727710" y="1118048"/>
            <a:ext cx="6492240" cy="0"/>
          </a:xfrm>
          <a:prstGeom prst="line">
            <a:avLst/>
          </a:prstGeom>
          <a:ln cap="flat" w="76200">
            <a:solidFill>
              <a:srgbClr val="FFFFFF"/>
            </a:solidFill>
            <a:prstDash val="solid"/>
            <a:headEnd type="none" len="sm" w="sm"/>
            <a:tailEnd type="none" len="sm" w="sm"/>
          </a:ln>
        </p:spPr>
      </p:sp>
      <p:sp>
        <p:nvSpPr>
          <p:cNvPr name="AutoShape 12" id="12"/>
          <p:cNvSpPr/>
          <p:nvPr/>
        </p:nvSpPr>
        <p:spPr>
          <a:xfrm rot="-5400000">
            <a:off x="12991343" y="437343"/>
            <a:ext cx="6492240" cy="0"/>
          </a:xfrm>
          <a:prstGeom prst="line">
            <a:avLst/>
          </a:prstGeom>
          <a:ln cap="flat" w="76200">
            <a:solidFill>
              <a:srgbClr val="FFFFFF"/>
            </a:solidFill>
            <a:prstDash val="solid"/>
            <a:headEnd type="none" len="sm" w="sm"/>
            <a:tailEnd type="none" len="sm" w="sm"/>
          </a:ln>
        </p:spPr>
      </p:sp>
      <p:sp>
        <p:nvSpPr>
          <p:cNvPr name="AutoShape 13" id="13"/>
          <p:cNvSpPr/>
          <p:nvPr/>
        </p:nvSpPr>
        <p:spPr>
          <a:xfrm rot="-5400000">
            <a:off x="-1227800" y="437343"/>
            <a:ext cx="6492240" cy="0"/>
          </a:xfrm>
          <a:prstGeom prst="line">
            <a:avLst/>
          </a:prstGeom>
          <a:ln cap="flat" w="76200">
            <a:solidFill>
              <a:srgbClr val="FFFFFF"/>
            </a:solidFill>
            <a:prstDash val="solid"/>
            <a:headEnd type="none" len="sm" w="sm"/>
            <a:tailEnd type="none" len="sm" w="sm"/>
          </a:ln>
        </p:spPr>
      </p:sp>
      <p:sp>
        <p:nvSpPr>
          <p:cNvPr name="AutoShape 14" id="14"/>
          <p:cNvSpPr/>
          <p:nvPr/>
        </p:nvSpPr>
        <p:spPr>
          <a:xfrm rot="-5400000">
            <a:off x="-1246850" y="10304707"/>
            <a:ext cx="6492240" cy="0"/>
          </a:xfrm>
          <a:prstGeom prst="line">
            <a:avLst/>
          </a:prstGeom>
          <a:ln cap="flat" w="76200">
            <a:solidFill>
              <a:srgbClr val="FFFFFF"/>
            </a:solidFill>
            <a:prstDash val="solid"/>
            <a:headEnd type="none" len="sm" w="sm"/>
            <a:tailEnd type="none" len="sm" w="sm"/>
          </a:ln>
        </p:spPr>
      </p:sp>
      <p:sp>
        <p:nvSpPr>
          <p:cNvPr name="AutoShape 15" id="15"/>
          <p:cNvSpPr/>
          <p:nvPr/>
        </p:nvSpPr>
        <p:spPr>
          <a:xfrm rot="0">
            <a:off x="-2217420" y="9210675"/>
            <a:ext cx="6492240" cy="0"/>
          </a:xfrm>
          <a:prstGeom prst="line">
            <a:avLst/>
          </a:prstGeom>
          <a:ln cap="flat" w="76200">
            <a:solidFill>
              <a:srgbClr val="FFFFFF"/>
            </a:solidFill>
            <a:prstDash val="solid"/>
            <a:headEnd type="none" len="sm" w="sm"/>
            <a:tailEnd type="none" len="sm" w="sm"/>
          </a:ln>
        </p:spPr>
      </p:sp>
      <p:sp>
        <p:nvSpPr>
          <p:cNvPr name="AutoShape 16" id="16"/>
          <p:cNvSpPr/>
          <p:nvPr/>
        </p:nvSpPr>
        <p:spPr>
          <a:xfrm rot="-5400000">
            <a:off x="12917609" y="10457107"/>
            <a:ext cx="6492240" cy="0"/>
          </a:xfrm>
          <a:prstGeom prst="line">
            <a:avLst/>
          </a:prstGeom>
          <a:ln cap="flat" w="76200">
            <a:solidFill>
              <a:srgbClr val="FFFFFF"/>
            </a:solidFill>
            <a:prstDash val="solid"/>
            <a:headEnd type="none" len="sm" w="sm"/>
            <a:tailEnd type="none" len="sm" w="sm"/>
          </a:ln>
        </p:spPr>
      </p:sp>
      <p:sp>
        <p:nvSpPr>
          <p:cNvPr name="AutoShape 17" id="17"/>
          <p:cNvSpPr/>
          <p:nvPr/>
        </p:nvSpPr>
        <p:spPr>
          <a:xfrm rot="0">
            <a:off x="13727710" y="9363075"/>
            <a:ext cx="4711570" cy="0"/>
          </a:xfrm>
          <a:prstGeom prst="line">
            <a:avLst/>
          </a:prstGeom>
          <a:ln cap="flat" w="76200">
            <a:solidFill>
              <a:srgbClr val="FFFFFF"/>
            </a:solidFill>
            <a:prstDash val="solid"/>
            <a:headEnd type="none" len="sm" w="sm"/>
            <a:tailEnd type="none" len="sm" w="sm"/>
          </a:ln>
        </p:spPr>
      </p:sp>
      <p:sp>
        <p:nvSpPr>
          <p:cNvPr name="Freeform 18" id="18"/>
          <p:cNvSpPr/>
          <p:nvPr/>
        </p:nvSpPr>
        <p:spPr>
          <a:xfrm flipH="false" flipV="false" rot="0">
            <a:off x="2799504" y="2065255"/>
            <a:ext cx="12688992" cy="6722089"/>
          </a:xfrm>
          <a:custGeom>
            <a:avLst/>
            <a:gdLst/>
            <a:ahLst/>
            <a:cxnLst/>
            <a:rect r="r" b="b" t="t" l="l"/>
            <a:pathLst>
              <a:path h="6722089" w="12688992">
                <a:moveTo>
                  <a:pt x="0" y="0"/>
                </a:moveTo>
                <a:lnTo>
                  <a:pt x="12688992" y="0"/>
                </a:lnTo>
                <a:lnTo>
                  <a:pt x="12688992" y="6722089"/>
                </a:lnTo>
                <a:lnTo>
                  <a:pt x="0" y="6722089"/>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87" t="-14774" r="-7387" b="0"/>
            </a:stretch>
          </a:blipFill>
        </p:spPr>
      </p:sp>
      <p:grpSp>
        <p:nvGrpSpPr>
          <p:cNvPr name="Group 3" id="3"/>
          <p:cNvGrpSpPr/>
          <p:nvPr/>
        </p:nvGrpSpPr>
        <p:grpSpPr>
          <a:xfrm rot="0">
            <a:off x="0" y="750853"/>
            <a:ext cx="3319724" cy="3551392"/>
            <a:chOff x="0" y="0"/>
            <a:chExt cx="1164498" cy="1245762"/>
          </a:xfrm>
        </p:grpSpPr>
        <p:sp>
          <p:nvSpPr>
            <p:cNvPr name="Freeform 4" id="4"/>
            <p:cNvSpPr/>
            <p:nvPr/>
          </p:nvSpPr>
          <p:spPr>
            <a:xfrm flipH="false" flipV="false" rot="0">
              <a:off x="0" y="0"/>
              <a:ext cx="1164498" cy="1245762"/>
            </a:xfrm>
            <a:custGeom>
              <a:avLst/>
              <a:gdLst/>
              <a:ahLst/>
              <a:cxnLst/>
              <a:rect r="r" b="b" t="t" l="l"/>
              <a:pathLst>
                <a:path h="1245762" w="1164498">
                  <a:moveTo>
                    <a:pt x="0" y="0"/>
                  </a:moveTo>
                  <a:lnTo>
                    <a:pt x="1164498" y="0"/>
                  </a:lnTo>
                  <a:lnTo>
                    <a:pt x="1164498" y="1245762"/>
                  </a:lnTo>
                  <a:lnTo>
                    <a:pt x="0" y="1245762"/>
                  </a:lnTo>
                  <a:close/>
                </a:path>
              </a:pathLst>
            </a:custGeom>
            <a:solidFill>
              <a:srgbClr val="FFFFFF"/>
            </a:solidFill>
          </p:spPr>
        </p:sp>
        <p:sp>
          <p:nvSpPr>
            <p:cNvPr name="TextBox 5" id="5"/>
            <p:cNvSpPr txBox="true"/>
            <p:nvPr/>
          </p:nvSpPr>
          <p:spPr>
            <a:xfrm>
              <a:off x="0" y="-66675"/>
              <a:ext cx="1164498" cy="1312437"/>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9907365" y="-889734"/>
            <a:ext cx="5479175" cy="2423369"/>
            <a:chOff x="0" y="0"/>
            <a:chExt cx="1656495" cy="732647"/>
          </a:xfrm>
        </p:grpSpPr>
        <p:sp>
          <p:nvSpPr>
            <p:cNvPr name="Freeform 7" id="7"/>
            <p:cNvSpPr/>
            <p:nvPr/>
          </p:nvSpPr>
          <p:spPr>
            <a:xfrm flipH="false" flipV="false" rot="0">
              <a:off x="0" y="0"/>
              <a:ext cx="1656495" cy="732647"/>
            </a:xfrm>
            <a:custGeom>
              <a:avLst/>
              <a:gdLst/>
              <a:ahLst/>
              <a:cxnLst/>
              <a:rect r="r" b="b" t="t" l="l"/>
              <a:pathLst>
                <a:path h="732647" w="1656495">
                  <a:moveTo>
                    <a:pt x="0" y="0"/>
                  </a:moveTo>
                  <a:lnTo>
                    <a:pt x="1656495" y="0"/>
                  </a:lnTo>
                  <a:lnTo>
                    <a:pt x="1656495" y="732647"/>
                  </a:lnTo>
                  <a:lnTo>
                    <a:pt x="0" y="732647"/>
                  </a:lnTo>
                  <a:close/>
                </a:path>
              </a:pathLst>
            </a:custGeom>
            <a:solidFill>
              <a:srgbClr val="FFFFFF"/>
            </a:solidFill>
          </p:spPr>
        </p:sp>
        <p:sp>
          <p:nvSpPr>
            <p:cNvPr name="TextBox 8" id="8"/>
            <p:cNvSpPr txBox="true"/>
            <p:nvPr/>
          </p:nvSpPr>
          <p:spPr>
            <a:xfrm>
              <a:off x="0" y="-66675"/>
              <a:ext cx="1656495" cy="799322"/>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4591025" y="406686"/>
            <a:ext cx="10046112" cy="869954"/>
          </a:xfrm>
          <a:prstGeom prst="rect">
            <a:avLst/>
          </a:prstGeom>
        </p:spPr>
        <p:txBody>
          <a:bodyPr anchor="t" rtlCol="false" tIns="0" lIns="0" bIns="0" rIns="0">
            <a:spAutoFit/>
          </a:bodyPr>
          <a:lstStyle/>
          <a:p>
            <a:pPr algn="r" marL="0" indent="0" lvl="0">
              <a:lnSpc>
                <a:spcPts val="6500"/>
              </a:lnSpc>
              <a:spcBef>
                <a:spcPct val="0"/>
              </a:spcBef>
            </a:pPr>
            <a:r>
              <a:rPr lang="en-US" sz="6500">
                <a:solidFill>
                  <a:srgbClr val="000000"/>
                </a:solidFill>
                <a:latin typeface="Chonburi"/>
              </a:rPr>
              <a:t>MODELS</a:t>
            </a:r>
          </a:p>
        </p:txBody>
      </p:sp>
      <p:grpSp>
        <p:nvGrpSpPr>
          <p:cNvPr name="Group 10" id="10"/>
          <p:cNvGrpSpPr/>
          <p:nvPr/>
        </p:nvGrpSpPr>
        <p:grpSpPr>
          <a:xfrm rot="0">
            <a:off x="0" y="5706908"/>
            <a:ext cx="3661989" cy="4326775"/>
            <a:chOff x="0" y="0"/>
            <a:chExt cx="1284558" cy="1517752"/>
          </a:xfrm>
        </p:grpSpPr>
        <p:sp>
          <p:nvSpPr>
            <p:cNvPr name="Freeform 11" id="11"/>
            <p:cNvSpPr/>
            <p:nvPr/>
          </p:nvSpPr>
          <p:spPr>
            <a:xfrm flipH="false" flipV="false" rot="0">
              <a:off x="0" y="0"/>
              <a:ext cx="1284558" cy="1517752"/>
            </a:xfrm>
            <a:custGeom>
              <a:avLst/>
              <a:gdLst/>
              <a:ahLst/>
              <a:cxnLst/>
              <a:rect r="r" b="b" t="t" l="l"/>
              <a:pathLst>
                <a:path h="1517752" w="1284558">
                  <a:moveTo>
                    <a:pt x="0" y="0"/>
                  </a:moveTo>
                  <a:lnTo>
                    <a:pt x="1284558" y="0"/>
                  </a:lnTo>
                  <a:lnTo>
                    <a:pt x="1284558" y="1517752"/>
                  </a:lnTo>
                  <a:lnTo>
                    <a:pt x="0" y="1517752"/>
                  </a:lnTo>
                  <a:close/>
                </a:path>
              </a:pathLst>
            </a:custGeom>
            <a:solidFill>
              <a:srgbClr val="FFFFFF"/>
            </a:solidFill>
          </p:spPr>
        </p:sp>
        <p:sp>
          <p:nvSpPr>
            <p:cNvPr name="TextBox 12" id="12"/>
            <p:cNvSpPr txBox="true"/>
            <p:nvPr/>
          </p:nvSpPr>
          <p:spPr>
            <a:xfrm>
              <a:off x="0" y="-66675"/>
              <a:ext cx="1284558" cy="1584427"/>
            </a:xfrm>
            <a:prstGeom prst="rect">
              <a:avLst/>
            </a:prstGeom>
          </p:spPr>
          <p:txBody>
            <a:bodyPr anchor="ctr" rtlCol="false" tIns="50800" lIns="50800" bIns="50800" rIns="50800"/>
            <a:lstStyle/>
            <a:p>
              <a:pPr algn="ctr">
                <a:lnSpc>
                  <a:spcPts val="2800"/>
                </a:lnSpc>
              </a:pPr>
            </a:p>
          </p:txBody>
        </p:sp>
      </p:grpSp>
      <p:sp>
        <p:nvSpPr>
          <p:cNvPr name="AutoShape 13" id="13"/>
          <p:cNvSpPr/>
          <p:nvPr/>
        </p:nvSpPr>
        <p:spPr>
          <a:xfrm rot="0">
            <a:off x="3319724" y="1657637"/>
            <a:ext cx="2767049" cy="0"/>
          </a:xfrm>
          <a:prstGeom prst="line">
            <a:avLst/>
          </a:prstGeom>
          <a:ln cap="flat" w="76200">
            <a:solidFill>
              <a:srgbClr val="FFFFFF"/>
            </a:solidFill>
            <a:prstDash val="solid"/>
            <a:headEnd type="none" len="sm" w="sm"/>
            <a:tailEnd type="none" len="sm" w="sm"/>
          </a:ln>
        </p:spPr>
      </p:sp>
      <p:sp>
        <p:nvSpPr>
          <p:cNvPr name="AutoShape 14" id="14"/>
          <p:cNvSpPr/>
          <p:nvPr/>
        </p:nvSpPr>
        <p:spPr>
          <a:xfrm rot="-5400000">
            <a:off x="3629279" y="1838873"/>
            <a:ext cx="2767049" cy="0"/>
          </a:xfrm>
          <a:prstGeom prst="line">
            <a:avLst/>
          </a:prstGeom>
          <a:ln cap="flat" w="76200">
            <a:solidFill>
              <a:srgbClr val="FFFFFF"/>
            </a:solidFill>
            <a:prstDash val="solid"/>
            <a:headEnd type="none" len="sm" w="sm"/>
            <a:tailEnd type="none" len="sm" w="sm"/>
          </a:ln>
        </p:spPr>
      </p:sp>
      <p:grpSp>
        <p:nvGrpSpPr>
          <p:cNvPr name="Group 15" id="15"/>
          <p:cNvGrpSpPr/>
          <p:nvPr/>
        </p:nvGrpSpPr>
        <p:grpSpPr>
          <a:xfrm rot="0">
            <a:off x="3736897" y="3077716"/>
            <a:ext cx="3321427" cy="3624834"/>
            <a:chOff x="0" y="0"/>
            <a:chExt cx="1165095" cy="1271524"/>
          </a:xfrm>
        </p:grpSpPr>
        <p:sp>
          <p:nvSpPr>
            <p:cNvPr name="Freeform 16" id="16"/>
            <p:cNvSpPr/>
            <p:nvPr/>
          </p:nvSpPr>
          <p:spPr>
            <a:xfrm flipH="false" flipV="false" rot="0">
              <a:off x="0" y="0"/>
              <a:ext cx="1165095" cy="1271524"/>
            </a:xfrm>
            <a:custGeom>
              <a:avLst/>
              <a:gdLst/>
              <a:ahLst/>
              <a:cxnLst/>
              <a:rect r="r" b="b" t="t" l="l"/>
              <a:pathLst>
                <a:path h="1271524" w="1165095">
                  <a:moveTo>
                    <a:pt x="0" y="0"/>
                  </a:moveTo>
                  <a:lnTo>
                    <a:pt x="1165095" y="0"/>
                  </a:lnTo>
                  <a:lnTo>
                    <a:pt x="1165095" y="1271524"/>
                  </a:lnTo>
                  <a:lnTo>
                    <a:pt x="0" y="1271524"/>
                  </a:lnTo>
                  <a:close/>
                </a:path>
              </a:pathLst>
            </a:custGeom>
            <a:solidFill>
              <a:srgbClr val="FFFFFF"/>
            </a:solidFill>
          </p:spPr>
        </p:sp>
        <p:sp>
          <p:nvSpPr>
            <p:cNvPr name="TextBox 17" id="17"/>
            <p:cNvSpPr txBox="true"/>
            <p:nvPr/>
          </p:nvSpPr>
          <p:spPr>
            <a:xfrm>
              <a:off x="0" y="-66675"/>
              <a:ext cx="1165095" cy="1338199"/>
            </a:xfrm>
            <a:prstGeom prst="rect">
              <a:avLst/>
            </a:prstGeom>
          </p:spPr>
          <p:txBody>
            <a:bodyPr anchor="ctr" rtlCol="false" tIns="50800" lIns="50800" bIns="50800" rIns="50800"/>
            <a:lstStyle/>
            <a:p>
              <a:pPr algn="ctr">
                <a:lnSpc>
                  <a:spcPts val="2800"/>
                </a:lnSpc>
              </a:pPr>
            </a:p>
          </p:txBody>
        </p:sp>
      </p:grpSp>
      <p:sp>
        <p:nvSpPr>
          <p:cNvPr name="AutoShape 18" id="18"/>
          <p:cNvSpPr/>
          <p:nvPr/>
        </p:nvSpPr>
        <p:spPr>
          <a:xfrm flipV="true">
            <a:off x="5022328" y="6302096"/>
            <a:ext cx="0" cy="3068372"/>
          </a:xfrm>
          <a:prstGeom prst="line">
            <a:avLst/>
          </a:prstGeom>
          <a:ln cap="flat" w="76200">
            <a:solidFill>
              <a:srgbClr val="FFFFFF"/>
            </a:solidFill>
            <a:prstDash val="solid"/>
            <a:headEnd type="none" len="sm" w="sm"/>
            <a:tailEnd type="none" len="sm" w="sm"/>
          </a:ln>
        </p:spPr>
      </p:sp>
      <p:sp>
        <p:nvSpPr>
          <p:cNvPr name="AutoShape 19" id="19"/>
          <p:cNvSpPr/>
          <p:nvPr/>
        </p:nvSpPr>
        <p:spPr>
          <a:xfrm rot="0">
            <a:off x="3056839" y="7903145"/>
            <a:ext cx="3068372" cy="0"/>
          </a:xfrm>
          <a:prstGeom prst="line">
            <a:avLst/>
          </a:prstGeom>
          <a:ln cap="flat" w="76200">
            <a:solidFill>
              <a:srgbClr val="FFFFFF"/>
            </a:solidFill>
            <a:prstDash val="solid"/>
            <a:headEnd type="none" len="sm" w="sm"/>
            <a:tailEnd type="none" len="sm" w="sm"/>
          </a:ln>
        </p:spPr>
      </p:sp>
      <p:grpSp>
        <p:nvGrpSpPr>
          <p:cNvPr name="Group 20" id="20"/>
          <p:cNvGrpSpPr/>
          <p:nvPr/>
        </p:nvGrpSpPr>
        <p:grpSpPr>
          <a:xfrm rot="0">
            <a:off x="8028171" y="5819076"/>
            <a:ext cx="4023427" cy="4214607"/>
            <a:chOff x="0" y="0"/>
            <a:chExt cx="1411344" cy="1478406"/>
          </a:xfrm>
        </p:grpSpPr>
        <p:sp>
          <p:nvSpPr>
            <p:cNvPr name="Freeform 21" id="21"/>
            <p:cNvSpPr/>
            <p:nvPr/>
          </p:nvSpPr>
          <p:spPr>
            <a:xfrm flipH="false" flipV="false" rot="0">
              <a:off x="0" y="0"/>
              <a:ext cx="1411344" cy="1478406"/>
            </a:xfrm>
            <a:custGeom>
              <a:avLst/>
              <a:gdLst/>
              <a:ahLst/>
              <a:cxnLst/>
              <a:rect r="r" b="b" t="t" l="l"/>
              <a:pathLst>
                <a:path h="1478406" w="1411344">
                  <a:moveTo>
                    <a:pt x="0" y="0"/>
                  </a:moveTo>
                  <a:lnTo>
                    <a:pt x="1411344" y="0"/>
                  </a:lnTo>
                  <a:lnTo>
                    <a:pt x="1411344" y="1478406"/>
                  </a:lnTo>
                  <a:lnTo>
                    <a:pt x="0" y="1478406"/>
                  </a:lnTo>
                  <a:close/>
                </a:path>
              </a:pathLst>
            </a:custGeom>
            <a:solidFill>
              <a:srgbClr val="FFFFFF"/>
            </a:solidFill>
          </p:spPr>
        </p:sp>
        <p:sp>
          <p:nvSpPr>
            <p:cNvPr name="TextBox 22" id="22"/>
            <p:cNvSpPr txBox="true"/>
            <p:nvPr/>
          </p:nvSpPr>
          <p:spPr>
            <a:xfrm>
              <a:off x="0" y="-66675"/>
              <a:ext cx="1411344" cy="1545081"/>
            </a:xfrm>
            <a:prstGeom prst="rect">
              <a:avLst/>
            </a:prstGeom>
          </p:spPr>
          <p:txBody>
            <a:bodyPr anchor="ctr" rtlCol="false" tIns="50800" lIns="50800" bIns="50800" rIns="50800"/>
            <a:lstStyle/>
            <a:p>
              <a:pPr algn="ctr">
                <a:lnSpc>
                  <a:spcPts val="2800"/>
                </a:lnSpc>
              </a:pPr>
            </a:p>
          </p:txBody>
        </p:sp>
      </p:grpSp>
      <p:sp>
        <p:nvSpPr>
          <p:cNvPr name="AutoShape 23" id="23"/>
          <p:cNvSpPr/>
          <p:nvPr/>
        </p:nvSpPr>
        <p:spPr>
          <a:xfrm>
            <a:off x="11786559" y="7498984"/>
            <a:ext cx="3068372" cy="0"/>
          </a:xfrm>
          <a:prstGeom prst="line">
            <a:avLst/>
          </a:prstGeom>
          <a:ln cap="flat" w="76200">
            <a:solidFill>
              <a:srgbClr val="FFFFFF"/>
            </a:solidFill>
            <a:prstDash val="solid"/>
            <a:headEnd type="none" len="sm" w="sm"/>
            <a:tailEnd type="none" len="sm" w="sm"/>
          </a:ln>
        </p:spPr>
      </p:sp>
      <p:sp>
        <p:nvSpPr>
          <p:cNvPr name="AutoShape 24" id="24"/>
          <p:cNvSpPr/>
          <p:nvPr/>
        </p:nvSpPr>
        <p:spPr>
          <a:xfrm>
            <a:off x="7058324" y="4292720"/>
            <a:ext cx="3068372" cy="0"/>
          </a:xfrm>
          <a:prstGeom prst="line">
            <a:avLst/>
          </a:prstGeom>
          <a:ln cap="flat" w="76200">
            <a:solidFill>
              <a:srgbClr val="FFFFFF"/>
            </a:solidFill>
            <a:prstDash val="solid"/>
            <a:headEnd type="none" len="sm" w="sm"/>
            <a:tailEnd type="none" len="sm" w="sm"/>
          </a:ln>
        </p:spPr>
      </p:sp>
      <p:sp>
        <p:nvSpPr>
          <p:cNvPr name="AutoShape 25" id="25"/>
          <p:cNvSpPr/>
          <p:nvPr/>
        </p:nvSpPr>
        <p:spPr>
          <a:xfrm flipV="true">
            <a:off x="8812332" y="2750704"/>
            <a:ext cx="0" cy="3068372"/>
          </a:xfrm>
          <a:prstGeom prst="line">
            <a:avLst/>
          </a:prstGeom>
          <a:ln cap="flat" w="76200">
            <a:solidFill>
              <a:srgbClr val="FFFFFF"/>
            </a:solidFill>
            <a:prstDash val="solid"/>
            <a:headEnd type="none" len="sm" w="sm"/>
            <a:tailEnd type="none" len="sm" w="sm"/>
          </a:ln>
        </p:spPr>
      </p:sp>
      <p:sp>
        <p:nvSpPr>
          <p:cNvPr name="AutoShape 26" id="26"/>
          <p:cNvSpPr/>
          <p:nvPr/>
        </p:nvSpPr>
        <p:spPr>
          <a:xfrm flipV="true">
            <a:off x="13815469" y="6189928"/>
            <a:ext cx="0" cy="3068372"/>
          </a:xfrm>
          <a:prstGeom prst="line">
            <a:avLst/>
          </a:prstGeom>
          <a:ln cap="flat" w="76200">
            <a:solidFill>
              <a:srgbClr val="FFFFFF"/>
            </a:solidFill>
            <a:prstDash val="solid"/>
            <a:headEnd type="none" len="sm" w="sm"/>
            <a:tailEnd type="none" len="sm" w="sm"/>
          </a:ln>
        </p:spPr>
      </p:sp>
      <p:grpSp>
        <p:nvGrpSpPr>
          <p:cNvPr name="Group 27" id="27"/>
          <p:cNvGrpSpPr/>
          <p:nvPr/>
        </p:nvGrpSpPr>
        <p:grpSpPr>
          <a:xfrm rot="0">
            <a:off x="12814238" y="2638535"/>
            <a:ext cx="4081385" cy="3551392"/>
            <a:chOff x="0" y="0"/>
            <a:chExt cx="1431674" cy="1245762"/>
          </a:xfrm>
        </p:grpSpPr>
        <p:sp>
          <p:nvSpPr>
            <p:cNvPr name="Freeform 28" id="28"/>
            <p:cNvSpPr/>
            <p:nvPr/>
          </p:nvSpPr>
          <p:spPr>
            <a:xfrm flipH="false" flipV="false" rot="0">
              <a:off x="0" y="0"/>
              <a:ext cx="1431674" cy="1245762"/>
            </a:xfrm>
            <a:custGeom>
              <a:avLst/>
              <a:gdLst/>
              <a:ahLst/>
              <a:cxnLst/>
              <a:rect r="r" b="b" t="t" l="l"/>
              <a:pathLst>
                <a:path h="1245762" w="1431674">
                  <a:moveTo>
                    <a:pt x="0" y="0"/>
                  </a:moveTo>
                  <a:lnTo>
                    <a:pt x="1431674" y="0"/>
                  </a:lnTo>
                  <a:lnTo>
                    <a:pt x="1431674" y="1245762"/>
                  </a:lnTo>
                  <a:lnTo>
                    <a:pt x="0" y="1245762"/>
                  </a:lnTo>
                  <a:close/>
                </a:path>
              </a:pathLst>
            </a:custGeom>
            <a:solidFill>
              <a:srgbClr val="FFFFFF"/>
            </a:solidFill>
          </p:spPr>
        </p:sp>
        <p:sp>
          <p:nvSpPr>
            <p:cNvPr name="TextBox 29" id="29"/>
            <p:cNvSpPr txBox="true"/>
            <p:nvPr/>
          </p:nvSpPr>
          <p:spPr>
            <a:xfrm>
              <a:off x="0" y="-66675"/>
              <a:ext cx="1431674" cy="1312437"/>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1028700" y="672561"/>
            <a:ext cx="1513078" cy="588453"/>
          </a:xfrm>
          <a:prstGeom prst="rect">
            <a:avLst/>
          </a:prstGeom>
        </p:spPr>
        <p:txBody>
          <a:bodyPr anchor="t" rtlCol="false" tIns="0" lIns="0" bIns="0" rIns="0">
            <a:spAutoFit/>
          </a:bodyPr>
          <a:lstStyle/>
          <a:p>
            <a:pPr marL="0" indent="0" lvl="1">
              <a:lnSpc>
                <a:spcPts val="4843"/>
              </a:lnSpc>
              <a:spcBef>
                <a:spcPct val="0"/>
              </a:spcBef>
            </a:pPr>
            <a:r>
              <a:rPr lang="en-US" sz="3085">
                <a:solidFill>
                  <a:srgbClr val="352A26"/>
                </a:solidFill>
                <a:latin typeface="Rubik Bold"/>
              </a:rPr>
              <a:t>SVM</a:t>
            </a:r>
          </a:p>
        </p:txBody>
      </p:sp>
      <p:sp>
        <p:nvSpPr>
          <p:cNvPr name="TextBox 31" id="31"/>
          <p:cNvSpPr txBox="true"/>
          <p:nvPr/>
        </p:nvSpPr>
        <p:spPr>
          <a:xfrm rot="0">
            <a:off x="177589" y="5776131"/>
            <a:ext cx="3484400" cy="548353"/>
          </a:xfrm>
          <a:prstGeom prst="rect">
            <a:avLst/>
          </a:prstGeom>
        </p:spPr>
        <p:txBody>
          <a:bodyPr anchor="t" rtlCol="false" tIns="0" lIns="0" bIns="0" rIns="0">
            <a:spAutoFit/>
          </a:bodyPr>
          <a:lstStyle/>
          <a:p>
            <a:pPr marL="0" indent="0" lvl="1">
              <a:lnSpc>
                <a:spcPts val="4592"/>
              </a:lnSpc>
              <a:spcBef>
                <a:spcPct val="0"/>
              </a:spcBef>
            </a:pPr>
            <a:r>
              <a:rPr lang="en-US" sz="2925">
                <a:solidFill>
                  <a:srgbClr val="352A26"/>
                </a:solidFill>
                <a:latin typeface="Rubik Bold"/>
              </a:rPr>
              <a:t>RANDOM FOREST</a:t>
            </a:r>
          </a:p>
        </p:txBody>
      </p:sp>
      <p:sp>
        <p:nvSpPr>
          <p:cNvPr name="TextBox 32" id="32"/>
          <p:cNvSpPr txBox="true"/>
          <p:nvPr/>
        </p:nvSpPr>
        <p:spPr>
          <a:xfrm rot="0">
            <a:off x="4015324" y="3049089"/>
            <a:ext cx="2762871" cy="534002"/>
          </a:xfrm>
          <a:prstGeom prst="rect">
            <a:avLst/>
          </a:prstGeom>
        </p:spPr>
        <p:txBody>
          <a:bodyPr anchor="t" rtlCol="false" tIns="0" lIns="0" bIns="0" rIns="0">
            <a:spAutoFit/>
          </a:bodyPr>
          <a:lstStyle/>
          <a:p>
            <a:pPr marL="0" indent="0" lvl="1">
              <a:lnSpc>
                <a:spcPts val="4435"/>
              </a:lnSpc>
              <a:spcBef>
                <a:spcPct val="0"/>
              </a:spcBef>
            </a:pPr>
            <a:r>
              <a:rPr lang="en-US" sz="2825">
                <a:solidFill>
                  <a:srgbClr val="352A26"/>
                </a:solidFill>
                <a:latin typeface="Rubik Bold"/>
              </a:rPr>
              <a:t>DECISION TREE</a:t>
            </a:r>
          </a:p>
        </p:txBody>
      </p:sp>
      <p:sp>
        <p:nvSpPr>
          <p:cNvPr name="TextBox 33" id="33"/>
          <p:cNvSpPr txBox="true"/>
          <p:nvPr/>
        </p:nvSpPr>
        <p:spPr>
          <a:xfrm rot="0">
            <a:off x="8658449" y="5908291"/>
            <a:ext cx="2762871" cy="548353"/>
          </a:xfrm>
          <a:prstGeom prst="rect">
            <a:avLst/>
          </a:prstGeom>
        </p:spPr>
        <p:txBody>
          <a:bodyPr anchor="t" rtlCol="false" tIns="0" lIns="0" bIns="0" rIns="0">
            <a:spAutoFit/>
          </a:bodyPr>
          <a:lstStyle/>
          <a:p>
            <a:pPr marL="0" indent="0" lvl="1">
              <a:lnSpc>
                <a:spcPts val="4592"/>
              </a:lnSpc>
              <a:spcBef>
                <a:spcPct val="0"/>
              </a:spcBef>
            </a:pPr>
            <a:r>
              <a:rPr lang="en-US" sz="2925">
                <a:solidFill>
                  <a:srgbClr val="352A26"/>
                </a:solidFill>
                <a:latin typeface="Rubik Bold"/>
              </a:rPr>
              <a:t>KNEIGHBOURS</a:t>
            </a:r>
          </a:p>
        </p:txBody>
      </p:sp>
      <p:sp>
        <p:nvSpPr>
          <p:cNvPr name="TextBox 34" id="34"/>
          <p:cNvSpPr txBox="true"/>
          <p:nvPr/>
        </p:nvSpPr>
        <p:spPr>
          <a:xfrm rot="0">
            <a:off x="13041249" y="2705627"/>
            <a:ext cx="4218051" cy="442550"/>
          </a:xfrm>
          <a:prstGeom prst="rect">
            <a:avLst/>
          </a:prstGeom>
        </p:spPr>
        <p:txBody>
          <a:bodyPr anchor="t" rtlCol="false" tIns="0" lIns="0" bIns="0" rIns="0">
            <a:spAutoFit/>
          </a:bodyPr>
          <a:lstStyle/>
          <a:p>
            <a:pPr marL="0" indent="0" lvl="1">
              <a:lnSpc>
                <a:spcPts val="3671"/>
              </a:lnSpc>
              <a:spcBef>
                <a:spcPct val="0"/>
              </a:spcBef>
            </a:pPr>
            <a:r>
              <a:rPr lang="en-US" sz="2338">
                <a:solidFill>
                  <a:srgbClr val="352A26"/>
                </a:solidFill>
                <a:latin typeface="Rubik Bold"/>
              </a:rPr>
              <a:t>GAUSSIAN NAIVE BAYES</a:t>
            </a:r>
          </a:p>
        </p:txBody>
      </p:sp>
      <p:sp>
        <p:nvSpPr>
          <p:cNvPr name="TextBox 35" id="35"/>
          <p:cNvSpPr txBox="true"/>
          <p:nvPr/>
        </p:nvSpPr>
        <p:spPr>
          <a:xfrm rot="0">
            <a:off x="177589" y="1386558"/>
            <a:ext cx="2866156" cy="2671142"/>
          </a:xfrm>
          <a:prstGeom prst="rect">
            <a:avLst/>
          </a:prstGeom>
        </p:spPr>
        <p:txBody>
          <a:bodyPr anchor="t" rtlCol="false" tIns="0" lIns="0" bIns="0" rIns="0">
            <a:spAutoFit/>
          </a:bodyPr>
          <a:lstStyle/>
          <a:p>
            <a:pPr algn="ctr">
              <a:lnSpc>
                <a:spcPts val="2396"/>
              </a:lnSpc>
            </a:pPr>
            <a:r>
              <a:rPr lang="en-US" sz="1711">
                <a:solidFill>
                  <a:srgbClr val="000000"/>
                </a:solidFill>
                <a:latin typeface="Poppins"/>
              </a:rPr>
              <a:t>SVM is a supervised machine learning technique that may be applied to regression and classification problems.</a:t>
            </a:r>
          </a:p>
          <a:p>
            <a:pPr algn="ctr">
              <a:lnSpc>
                <a:spcPts val="2396"/>
              </a:lnSpc>
              <a:spcBef>
                <a:spcPct val="0"/>
              </a:spcBef>
            </a:pPr>
            <a:r>
              <a:rPr lang="en-US" sz="1711">
                <a:solidFill>
                  <a:srgbClr val="000000"/>
                </a:solidFill>
                <a:latin typeface="Poppins"/>
              </a:rPr>
              <a:t>It operates by locating the hyperplane in the feature space that best divides various classes.</a:t>
            </a:r>
          </a:p>
        </p:txBody>
      </p:sp>
      <p:sp>
        <p:nvSpPr>
          <p:cNvPr name="TextBox 36" id="36"/>
          <p:cNvSpPr txBox="true"/>
          <p:nvPr/>
        </p:nvSpPr>
        <p:spPr>
          <a:xfrm rot="0">
            <a:off x="177589" y="6418544"/>
            <a:ext cx="3320867" cy="3313087"/>
          </a:xfrm>
          <a:prstGeom prst="rect">
            <a:avLst/>
          </a:prstGeom>
        </p:spPr>
        <p:txBody>
          <a:bodyPr anchor="t" rtlCol="false" tIns="0" lIns="0" bIns="0" rIns="0">
            <a:spAutoFit/>
          </a:bodyPr>
          <a:lstStyle/>
          <a:p>
            <a:pPr algn="ctr">
              <a:lnSpc>
                <a:spcPts val="2188"/>
              </a:lnSpc>
            </a:pPr>
            <a:r>
              <a:rPr lang="en-US" sz="1563">
                <a:solidFill>
                  <a:srgbClr val="000000"/>
                </a:solidFill>
                <a:latin typeface="Poppins"/>
              </a:rPr>
              <a:t>An ensemble learning technique called Random Forest builds a large number of decision trees during training and outputs a class that is the mean prediction (regression) or the mode of the classes (classification) of the individual trees.</a:t>
            </a:r>
          </a:p>
          <a:p>
            <a:pPr algn="ctr">
              <a:lnSpc>
                <a:spcPts val="2188"/>
              </a:lnSpc>
              <a:spcBef>
                <a:spcPct val="0"/>
              </a:spcBef>
            </a:pPr>
            <a:r>
              <a:rPr lang="en-US" sz="1563">
                <a:solidFill>
                  <a:srgbClr val="000000"/>
                </a:solidFill>
                <a:latin typeface="Poppins"/>
              </a:rPr>
              <a:t>To produce a prediction that is more reliable and accurate, it constructs several decision trees and combines them.</a:t>
            </a:r>
          </a:p>
        </p:txBody>
      </p:sp>
      <p:sp>
        <p:nvSpPr>
          <p:cNvPr name="TextBox 37" id="37"/>
          <p:cNvSpPr txBox="true"/>
          <p:nvPr/>
        </p:nvSpPr>
        <p:spPr>
          <a:xfrm rot="0">
            <a:off x="4015324" y="3640685"/>
            <a:ext cx="2768790" cy="2958006"/>
          </a:xfrm>
          <a:prstGeom prst="rect">
            <a:avLst/>
          </a:prstGeom>
        </p:spPr>
        <p:txBody>
          <a:bodyPr anchor="t" rtlCol="false" tIns="0" lIns="0" bIns="0" rIns="0">
            <a:spAutoFit/>
          </a:bodyPr>
          <a:lstStyle/>
          <a:p>
            <a:pPr algn="ctr">
              <a:lnSpc>
                <a:spcPts val="2335"/>
              </a:lnSpc>
            </a:pPr>
            <a:r>
              <a:rPr lang="en-US" sz="1668">
                <a:solidFill>
                  <a:srgbClr val="000000"/>
                </a:solidFill>
                <a:latin typeface="Poppins"/>
              </a:rPr>
              <a:t>A decision tree is a model of decisions and their potential outcomes that resembles a tree.</a:t>
            </a:r>
          </a:p>
          <a:p>
            <a:pPr algn="ctr">
              <a:lnSpc>
                <a:spcPts val="2335"/>
              </a:lnSpc>
              <a:spcBef>
                <a:spcPct val="0"/>
              </a:spcBef>
            </a:pPr>
            <a:r>
              <a:rPr lang="en-US" sz="1668">
                <a:solidFill>
                  <a:srgbClr val="000000"/>
                </a:solidFill>
                <a:latin typeface="Poppins"/>
              </a:rPr>
              <a:t>It divides a dataset into more manageable sections and simultaneously builds a corresponding decision tree separately.</a:t>
            </a:r>
          </a:p>
        </p:txBody>
      </p:sp>
      <p:sp>
        <p:nvSpPr>
          <p:cNvPr name="TextBox 38" id="38"/>
          <p:cNvSpPr txBox="true"/>
          <p:nvPr/>
        </p:nvSpPr>
        <p:spPr>
          <a:xfrm rot="0">
            <a:off x="8246263" y="6474323"/>
            <a:ext cx="3587243" cy="3257309"/>
          </a:xfrm>
          <a:prstGeom prst="rect">
            <a:avLst/>
          </a:prstGeom>
        </p:spPr>
        <p:txBody>
          <a:bodyPr anchor="t" rtlCol="false" tIns="0" lIns="0" bIns="0" rIns="0">
            <a:spAutoFit/>
          </a:bodyPr>
          <a:lstStyle/>
          <a:p>
            <a:pPr algn="ctr">
              <a:lnSpc>
                <a:spcPts val="2342"/>
              </a:lnSpc>
              <a:spcBef>
                <a:spcPct val="0"/>
              </a:spcBef>
            </a:pPr>
            <a:r>
              <a:rPr lang="en-US" sz="1672">
                <a:solidFill>
                  <a:srgbClr val="000000"/>
                </a:solidFill>
                <a:latin typeface="Poppins"/>
              </a:rPr>
              <a:t>KNN is a basic, instance-based learning method that may be applied to regression and classification problems. The way it operates is that it locates the 'k' training examples in the feature space that are nearest to a new input, and then it uses the majority class among those k-nearest neighbors to classify the new input.</a:t>
            </a:r>
          </a:p>
        </p:txBody>
      </p:sp>
      <p:sp>
        <p:nvSpPr>
          <p:cNvPr name="TextBox 39" id="39"/>
          <p:cNvSpPr txBox="true"/>
          <p:nvPr/>
        </p:nvSpPr>
        <p:spPr>
          <a:xfrm rot="0">
            <a:off x="13041249" y="3311328"/>
            <a:ext cx="3596816" cy="2657595"/>
          </a:xfrm>
          <a:prstGeom prst="rect">
            <a:avLst/>
          </a:prstGeom>
        </p:spPr>
        <p:txBody>
          <a:bodyPr anchor="t" rtlCol="false" tIns="0" lIns="0" bIns="0" rIns="0">
            <a:spAutoFit/>
          </a:bodyPr>
          <a:lstStyle/>
          <a:p>
            <a:pPr algn="ctr">
              <a:lnSpc>
                <a:spcPts val="2629"/>
              </a:lnSpc>
              <a:spcBef>
                <a:spcPct val="0"/>
              </a:spcBef>
            </a:pPr>
            <a:r>
              <a:rPr lang="en-US" sz="1878">
                <a:solidFill>
                  <a:srgbClr val="000000"/>
                </a:solidFill>
                <a:latin typeface="Poppins"/>
              </a:rPr>
              <a:t>A well-liked classification technique based on the Bayes theorem is called Gaussian Naive Bayes (GNB). Assumptions regarding the data's distribution are made by this probabilistic technique.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3" r="0" b="-793"/>
            </a:stretch>
          </a:blipFill>
        </p:spPr>
      </p:sp>
      <p:sp>
        <p:nvSpPr>
          <p:cNvPr name="TextBox 3" id="3"/>
          <p:cNvSpPr txBox="true"/>
          <p:nvPr/>
        </p:nvSpPr>
        <p:spPr>
          <a:xfrm rot="0">
            <a:off x="1028700" y="794198"/>
            <a:ext cx="16230600" cy="1581150"/>
          </a:xfrm>
          <a:prstGeom prst="rect">
            <a:avLst/>
          </a:prstGeom>
        </p:spPr>
        <p:txBody>
          <a:bodyPr anchor="t" rtlCol="false" tIns="0" lIns="0" bIns="0" rIns="0">
            <a:spAutoFit/>
          </a:bodyPr>
          <a:lstStyle/>
          <a:p>
            <a:pPr algn="ctr">
              <a:lnSpc>
                <a:spcPts val="6000"/>
              </a:lnSpc>
            </a:pPr>
            <a:r>
              <a:rPr lang="en-US" sz="6000">
                <a:solidFill>
                  <a:srgbClr val="FFFFFF"/>
                </a:solidFill>
                <a:latin typeface="Chonburi"/>
              </a:rPr>
              <a:t>DATASET</a:t>
            </a:r>
          </a:p>
          <a:p>
            <a:pPr algn="ctr" marL="0" indent="0" lvl="0">
              <a:lnSpc>
                <a:spcPts val="6000"/>
              </a:lnSpc>
              <a:spcBef>
                <a:spcPct val="0"/>
              </a:spcBef>
            </a:pPr>
          </a:p>
        </p:txBody>
      </p:sp>
      <p:grpSp>
        <p:nvGrpSpPr>
          <p:cNvPr name="Group 4" id="4"/>
          <p:cNvGrpSpPr/>
          <p:nvPr/>
        </p:nvGrpSpPr>
        <p:grpSpPr>
          <a:xfrm rot="0">
            <a:off x="0" y="0"/>
            <a:ext cx="1028700" cy="10287000"/>
            <a:chOff x="0" y="0"/>
            <a:chExt cx="270933" cy="2709333"/>
          </a:xfrm>
        </p:grpSpPr>
        <p:sp>
          <p:nvSpPr>
            <p:cNvPr name="Freeform 5" id="5"/>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FFFFF"/>
            </a:solidFill>
          </p:spPr>
        </p:sp>
        <p:sp>
          <p:nvSpPr>
            <p:cNvPr name="TextBox 6" id="6"/>
            <p:cNvSpPr txBox="true"/>
            <p:nvPr/>
          </p:nvSpPr>
          <p:spPr>
            <a:xfrm>
              <a:off x="0" y="-66675"/>
              <a:ext cx="270933" cy="2776008"/>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7259300" y="0"/>
            <a:ext cx="1028700" cy="10287000"/>
            <a:chOff x="0" y="0"/>
            <a:chExt cx="270933" cy="2709333"/>
          </a:xfrm>
        </p:grpSpPr>
        <p:sp>
          <p:nvSpPr>
            <p:cNvPr name="Freeform 8" id="8"/>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FFFFF"/>
            </a:solidFill>
          </p:spPr>
        </p:sp>
        <p:sp>
          <p:nvSpPr>
            <p:cNvPr name="TextBox 9" id="9"/>
            <p:cNvSpPr txBox="true"/>
            <p:nvPr/>
          </p:nvSpPr>
          <p:spPr>
            <a:xfrm>
              <a:off x="0" y="-66675"/>
              <a:ext cx="270933" cy="2776008"/>
            </a:xfrm>
            <a:prstGeom prst="rect">
              <a:avLst/>
            </a:prstGeom>
          </p:spPr>
          <p:txBody>
            <a:bodyPr anchor="ctr" rtlCol="false" tIns="50800" lIns="50800" bIns="50800" rIns="50800"/>
            <a:lstStyle/>
            <a:p>
              <a:pPr algn="ctr">
                <a:lnSpc>
                  <a:spcPts val="2800"/>
                </a:lnSpc>
              </a:pPr>
            </a:p>
          </p:txBody>
        </p:sp>
      </p:grpSp>
      <p:sp>
        <p:nvSpPr>
          <p:cNvPr name="AutoShape 10" id="10"/>
          <p:cNvSpPr/>
          <p:nvPr/>
        </p:nvSpPr>
        <p:spPr>
          <a:xfrm rot="0">
            <a:off x="-1855190" y="1146623"/>
            <a:ext cx="6492240" cy="0"/>
          </a:xfrm>
          <a:prstGeom prst="line">
            <a:avLst/>
          </a:prstGeom>
          <a:ln cap="flat" w="19050">
            <a:solidFill>
              <a:srgbClr val="FFFFFF"/>
            </a:solidFill>
            <a:prstDash val="solid"/>
            <a:headEnd type="none" len="sm" w="sm"/>
            <a:tailEnd type="none" len="sm" w="sm"/>
          </a:ln>
        </p:spPr>
      </p:sp>
      <p:sp>
        <p:nvSpPr>
          <p:cNvPr name="AutoShape 11" id="11"/>
          <p:cNvSpPr/>
          <p:nvPr/>
        </p:nvSpPr>
        <p:spPr>
          <a:xfrm rot="-5400000">
            <a:off x="-1227800" y="465918"/>
            <a:ext cx="6492240" cy="0"/>
          </a:xfrm>
          <a:prstGeom prst="line">
            <a:avLst/>
          </a:prstGeom>
          <a:ln cap="flat" w="19050">
            <a:solidFill>
              <a:srgbClr val="FFFFFF"/>
            </a:solidFill>
            <a:prstDash val="solid"/>
            <a:headEnd type="none" len="sm" w="sm"/>
            <a:tailEnd type="none" len="sm" w="sm"/>
          </a:ln>
        </p:spPr>
      </p:sp>
      <p:sp>
        <p:nvSpPr>
          <p:cNvPr name="AutoShape 12" id="12"/>
          <p:cNvSpPr/>
          <p:nvPr/>
        </p:nvSpPr>
        <p:spPr>
          <a:xfrm rot="-5400000">
            <a:off x="12917609" y="10485682"/>
            <a:ext cx="6492240" cy="0"/>
          </a:xfrm>
          <a:prstGeom prst="line">
            <a:avLst/>
          </a:prstGeom>
          <a:ln cap="flat" w="19050">
            <a:solidFill>
              <a:srgbClr val="FFFFFF"/>
            </a:solidFill>
            <a:prstDash val="solid"/>
            <a:headEnd type="none" len="sm" w="sm"/>
            <a:tailEnd type="none" len="sm" w="sm"/>
          </a:ln>
        </p:spPr>
      </p:sp>
      <p:sp>
        <p:nvSpPr>
          <p:cNvPr name="AutoShape 13" id="13"/>
          <p:cNvSpPr/>
          <p:nvPr/>
        </p:nvSpPr>
        <p:spPr>
          <a:xfrm rot="0">
            <a:off x="13727710" y="9391650"/>
            <a:ext cx="4711570" cy="0"/>
          </a:xfrm>
          <a:prstGeom prst="line">
            <a:avLst/>
          </a:prstGeom>
          <a:ln cap="flat" w="19050">
            <a:solidFill>
              <a:srgbClr val="FFFFFF"/>
            </a:solidFill>
            <a:prstDash val="solid"/>
            <a:headEnd type="none" len="sm" w="sm"/>
            <a:tailEnd type="none" len="sm" w="sm"/>
          </a:ln>
        </p:spPr>
      </p:sp>
      <p:sp>
        <p:nvSpPr>
          <p:cNvPr name="Freeform 14" id="14"/>
          <p:cNvSpPr/>
          <p:nvPr/>
        </p:nvSpPr>
        <p:spPr>
          <a:xfrm flipH="false" flipV="false" rot="0">
            <a:off x="3192714" y="2051848"/>
            <a:ext cx="11796621" cy="6925457"/>
          </a:xfrm>
          <a:custGeom>
            <a:avLst/>
            <a:gdLst/>
            <a:ahLst/>
            <a:cxnLst/>
            <a:rect r="r" b="b" t="t" l="l"/>
            <a:pathLst>
              <a:path h="6925457" w="11796621">
                <a:moveTo>
                  <a:pt x="0" y="0"/>
                </a:moveTo>
                <a:lnTo>
                  <a:pt x="11796621" y="0"/>
                </a:lnTo>
                <a:lnTo>
                  <a:pt x="11796621" y="6925456"/>
                </a:lnTo>
                <a:lnTo>
                  <a:pt x="0" y="6925456"/>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585" r="0" b="-16585"/>
            </a:stretch>
          </a:blipFill>
        </p:spPr>
      </p:sp>
      <p:grpSp>
        <p:nvGrpSpPr>
          <p:cNvPr name="Group 3" id="3"/>
          <p:cNvGrpSpPr/>
          <p:nvPr/>
        </p:nvGrpSpPr>
        <p:grpSpPr>
          <a:xfrm rot="0">
            <a:off x="0" y="7798220"/>
            <a:ext cx="6120660" cy="1630036"/>
            <a:chOff x="0" y="0"/>
            <a:chExt cx="1612026" cy="429310"/>
          </a:xfrm>
        </p:grpSpPr>
        <p:sp>
          <p:nvSpPr>
            <p:cNvPr name="Freeform 4" id="4"/>
            <p:cNvSpPr/>
            <p:nvPr/>
          </p:nvSpPr>
          <p:spPr>
            <a:xfrm flipH="false" flipV="false" rot="0">
              <a:off x="0" y="0"/>
              <a:ext cx="1612026" cy="429310"/>
            </a:xfrm>
            <a:custGeom>
              <a:avLst/>
              <a:gdLst/>
              <a:ahLst/>
              <a:cxnLst/>
              <a:rect r="r" b="b" t="t" l="l"/>
              <a:pathLst>
                <a:path h="429310" w="1612026">
                  <a:moveTo>
                    <a:pt x="0" y="0"/>
                  </a:moveTo>
                  <a:lnTo>
                    <a:pt x="1612026" y="0"/>
                  </a:lnTo>
                  <a:lnTo>
                    <a:pt x="1612026" y="429310"/>
                  </a:lnTo>
                  <a:lnTo>
                    <a:pt x="0" y="429310"/>
                  </a:lnTo>
                  <a:close/>
                </a:path>
              </a:pathLst>
            </a:custGeom>
            <a:solidFill>
              <a:srgbClr val="FFFFFF"/>
            </a:solidFill>
          </p:spPr>
        </p:sp>
        <p:sp>
          <p:nvSpPr>
            <p:cNvPr name="TextBox 5" id="5"/>
            <p:cNvSpPr txBox="true"/>
            <p:nvPr/>
          </p:nvSpPr>
          <p:spPr>
            <a:xfrm>
              <a:off x="0" y="-66675"/>
              <a:ext cx="1612026" cy="495985"/>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1028700" y="4720016"/>
            <a:ext cx="11765593" cy="1043165"/>
          </a:xfrm>
          <a:prstGeom prst="rect">
            <a:avLst/>
          </a:prstGeom>
        </p:spPr>
        <p:txBody>
          <a:bodyPr anchor="t" rtlCol="false" tIns="0" lIns="0" bIns="0" rIns="0">
            <a:spAutoFit/>
          </a:bodyPr>
          <a:lstStyle/>
          <a:p>
            <a:pPr algn="l" marL="0" indent="0" lvl="0">
              <a:lnSpc>
                <a:spcPts val="7782"/>
              </a:lnSpc>
              <a:spcBef>
                <a:spcPct val="0"/>
              </a:spcBef>
            </a:pPr>
            <a:r>
              <a:rPr lang="en-US" sz="7782">
                <a:solidFill>
                  <a:srgbClr val="FFFFFF"/>
                </a:solidFill>
                <a:latin typeface="Chonburi"/>
              </a:rPr>
              <a:t>WORKING</a:t>
            </a:r>
          </a:p>
        </p:txBody>
      </p:sp>
      <p:grpSp>
        <p:nvGrpSpPr>
          <p:cNvPr name="Group 7" id="7"/>
          <p:cNvGrpSpPr/>
          <p:nvPr/>
        </p:nvGrpSpPr>
        <p:grpSpPr>
          <a:xfrm rot="0">
            <a:off x="17259300" y="-601336"/>
            <a:ext cx="6120660" cy="1630036"/>
            <a:chOff x="0" y="0"/>
            <a:chExt cx="1612026" cy="429310"/>
          </a:xfrm>
        </p:grpSpPr>
        <p:sp>
          <p:nvSpPr>
            <p:cNvPr name="Freeform 8" id="8"/>
            <p:cNvSpPr/>
            <p:nvPr/>
          </p:nvSpPr>
          <p:spPr>
            <a:xfrm flipH="false" flipV="false" rot="0">
              <a:off x="0" y="0"/>
              <a:ext cx="1612026" cy="429310"/>
            </a:xfrm>
            <a:custGeom>
              <a:avLst/>
              <a:gdLst/>
              <a:ahLst/>
              <a:cxnLst/>
              <a:rect r="r" b="b" t="t" l="l"/>
              <a:pathLst>
                <a:path h="429310" w="1612026">
                  <a:moveTo>
                    <a:pt x="0" y="0"/>
                  </a:moveTo>
                  <a:lnTo>
                    <a:pt x="1612026" y="0"/>
                  </a:lnTo>
                  <a:lnTo>
                    <a:pt x="1612026" y="429310"/>
                  </a:lnTo>
                  <a:lnTo>
                    <a:pt x="0" y="429310"/>
                  </a:lnTo>
                  <a:close/>
                </a:path>
              </a:pathLst>
            </a:custGeom>
            <a:solidFill>
              <a:srgbClr val="FFFFFF"/>
            </a:solidFill>
          </p:spPr>
        </p:sp>
        <p:sp>
          <p:nvSpPr>
            <p:cNvPr name="TextBox 9" id="9"/>
            <p:cNvSpPr txBox="true"/>
            <p:nvPr/>
          </p:nvSpPr>
          <p:spPr>
            <a:xfrm>
              <a:off x="0" y="-66675"/>
              <a:ext cx="1612026" cy="49598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7259300" y="9258300"/>
            <a:ext cx="6120660" cy="1630036"/>
            <a:chOff x="0" y="0"/>
            <a:chExt cx="1612026" cy="429310"/>
          </a:xfrm>
        </p:grpSpPr>
        <p:sp>
          <p:nvSpPr>
            <p:cNvPr name="Freeform 11" id="11"/>
            <p:cNvSpPr/>
            <p:nvPr/>
          </p:nvSpPr>
          <p:spPr>
            <a:xfrm flipH="false" flipV="false" rot="0">
              <a:off x="0" y="0"/>
              <a:ext cx="1612026" cy="429310"/>
            </a:xfrm>
            <a:custGeom>
              <a:avLst/>
              <a:gdLst/>
              <a:ahLst/>
              <a:cxnLst/>
              <a:rect r="r" b="b" t="t" l="l"/>
              <a:pathLst>
                <a:path h="429310" w="1612026">
                  <a:moveTo>
                    <a:pt x="0" y="0"/>
                  </a:moveTo>
                  <a:lnTo>
                    <a:pt x="1612026" y="0"/>
                  </a:lnTo>
                  <a:lnTo>
                    <a:pt x="1612026" y="429310"/>
                  </a:lnTo>
                  <a:lnTo>
                    <a:pt x="0" y="429310"/>
                  </a:lnTo>
                  <a:close/>
                </a:path>
              </a:pathLst>
            </a:custGeom>
            <a:solidFill>
              <a:srgbClr val="FFFFFF"/>
            </a:solidFill>
          </p:spPr>
        </p:sp>
        <p:sp>
          <p:nvSpPr>
            <p:cNvPr name="TextBox 12" id="12"/>
            <p:cNvSpPr txBox="true"/>
            <p:nvPr/>
          </p:nvSpPr>
          <p:spPr>
            <a:xfrm>
              <a:off x="0" y="-66675"/>
              <a:ext cx="1612026" cy="49598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5488220" y="1406899"/>
            <a:ext cx="6120660" cy="2383934"/>
            <a:chOff x="0" y="0"/>
            <a:chExt cx="1612026" cy="627867"/>
          </a:xfrm>
        </p:grpSpPr>
        <p:sp>
          <p:nvSpPr>
            <p:cNvPr name="Freeform 14" id="14"/>
            <p:cNvSpPr/>
            <p:nvPr/>
          </p:nvSpPr>
          <p:spPr>
            <a:xfrm flipH="false" flipV="false" rot="0">
              <a:off x="0" y="0"/>
              <a:ext cx="1612026" cy="627867"/>
            </a:xfrm>
            <a:custGeom>
              <a:avLst/>
              <a:gdLst/>
              <a:ahLst/>
              <a:cxnLst/>
              <a:rect r="r" b="b" t="t" l="l"/>
              <a:pathLst>
                <a:path h="627867" w="1612026">
                  <a:moveTo>
                    <a:pt x="0" y="0"/>
                  </a:moveTo>
                  <a:lnTo>
                    <a:pt x="1612026" y="0"/>
                  </a:lnTo>
                  <a:lnTo>
                    <a:pt x="1612026" y="627867"/>
                  </a:lnTo>
                  <a:lnTo>
                    <a:pt x="0" y="627867"/>
                  </a:lnTo>
                  <a:close/>
                </a:path>
              </a:pathLst>
            </a:custGeom>
            <a:solidFill>
              <a:srgbClr val="FFFFFF"/>
            </a:solidFill>
          </p:spPr>
        </p:sp>
        <p:sp>
          <p:nvSpPr>
            <p:cNvPr name="TextBox 15" id="15"/>
            <p:cNvSpPr txBox="true"/>
            <p:nvPr/>
          </p:nvSpPr>
          <p:spPr>
            <a:xfrm>
              <a:off x="0" y="-66675"/>
              <a:ext cx="1612026" cy="694542"/>
            </a:xfrm>
            <a:prstGeom prst="rect">
              <a:avLst/>
            </a:prstGeom>
          </p:spPr>
          <p:txBody>
            <a:bodyPr anchor="ctr" rtlCol="false" tIns="50800" lIns="50800" bIns="50800" rIns="50800"/>
            <a:lstStyle/>
            <a:p>
              <a:pPr algn="ctr">
                <a:lnSpc>
                  <a:spcPts val="2800"/>
                </a:lnSpc>
              </a:pPr>
            </a:p>
          </p:txBody>
        </p:sp>
      </p:grpSp>
      <p:sp>
        <p:nvSpPr>
          <p:cNvPr name="AutoShape 16" id="16"/>
          <p:cNvSpPr/>
          <p:nvPr/>
        </p:nvSpPr>
        <p:spPr>
          <a:xfrm rot="-5399999">
            <a:off x="6880790" y="8260094"/>
            <a:ext cx="4034761" cy="0"/>
          </a:xfrm>
          <a:prstGeom prst="line">
            <a:avLst/>
          </a:prstGeom>
          <a:ln cap="flat" w="19050">
            <a:solidFill>
              <a:srgbClr val="FFFFFF"/>
            </a:solidFill>
            <a:prstDash val="solid"/>
            <a:headEnd type="none" len="sm" w="sm"/>
            <a:tailEnd type="none" len="sm" w="sm"/>
          </a:ln>
        </p:spPr>
      </p:sp>
      <p:grpSp>
        <p:nvGrpSpPr>
          <p:cNvPr name="Group 17" id="17"/>
          <p:cNvGrpSpPr/>
          <p:nvPr/>
        </p:nvGrpSpPr>
        <p:grpSpPr>
          <a:xfrm rot="0">
            <a:off x="17411700" y="9410700"/>
            <a:ext cx="6120660" cy="1630036"/>
            <a:chOff x="0" y="0"/>
            <a:chExt cx="1612026" cy="429310"/>
          </a:xfrm>
        </p:grpSpPr>
        <p:sp>
          <p:nvSpPr>
            <p:cNvPr name="Freeform 18" id="18"/>
            <p:cNvSpPr/>
            <p:nvPr/>
          </p:nvSpPr>
          <p:spPr>
            <a:xfrm flipH="false" flipV="false" rot="0">
              <a:off x="0" y="0"/>
              <a:ext cx="1612026" cy="429310"/>
            </a:xfrm>
            <a:custGeom>
              <a:avLst/>
              <a:gdLst/>
              <a:ahLst/>
              <a:cxnLst/>
              <a:rect r="r" b="b" t="t" l="l"/>
              <a:pathLst>
                <a:path h="429310" w="1612026">
                  <a:moveTo>
                    <a:pt x="0" y="0"/>
                  </a:moveTo>
                  <a:lnTo>
                    <a:pt x="1612026" y="0"/>
                  </a:lnTo>
                  <a:lnTo>
                    <a:pt x="1612026" y="429310"/>
                  </a:lnTo>
                  <a:lnTo>
                    <a:pt x="0" y="429310"/>
                  </a:lnTo>
                  <a:close/>
                </a:path>
              </a:pathLst>
            </a:custGeom>
            <a:solidFill>
              <a:srgbClr val="FFFFFF"/>
            </a:solidFill>
          </p:spPr>
        </p:sp>
        <p:sp>
          <p:nvSpPr>
            <p:cNvPr name="TextBox 19" id="19"/>
            <p:cNvSpPr txBox="true"/>
            <p:nvPr/>
          </p:nvSpPr>
          <p:spPr>
            <a:xfrm>
              <a:off x="0" y="-66675"/>
              <a:ext cx="1612026" cy="495985"/>
            </a:xfrm>
            <a:prstGeom prst="rect">
              <a:avLst/>
            </a:prstGeom>
          </p:spPr>
          <p:txBody>
            <a:bodyPr anchor="ctr" rtlCol="false" tIns="50800" lIns="50800" bIns="50800" rIns="50800"/>
            <a:lstStyle/>
            <a:p>
              <a:pPr algn="ctr">
                <a:lnSpc>
                  <a:spcPts val="2800"/>
                </a:lnSpc>
              </a:pPr>
            </a:p>
          </p:txBody>
        </p:sp>
      </p:grpSp>
      <p:sp>
        <p:nvSpPr>
          <p:cNvPr name="AutoShape 20" id="20"/>
          <p:cNvSpPr/>
          <p:nvPr/>
        </p:nvSpPr>
        <p:spPr>
          <a:xfrm rot="0">
            <a:off x="8176887" y="9783553"/>
            <a:ext cx="9234813" cy="0"/>
          </a:xfrm>
          <a:prstGeom prst="line">
            <a:avLst/>
          </a:prstGeom>
          <a:ln cap="flat" w="19050">
            <a:solidFill>
              <a:srgbClr val="FFFFFF"/>
            </a:solidFill>
            <a:prstDash val="solid"/>
            <a:headEnd type="none" len="sm" w="sm"/>
            <a:tailEnd type="none" len="sm" w="sm"/>
          </a:ln>
        </p:spPr>
      </p:sp>
      <p:sp>
        <p:nvSpPr>
          <p:cNvPr name="AutoShape 21" id="21"/>
          <p:cNvSpPr/>
          <p:nvPr/>
        </p:nvSpPr>
        <p:spPr>
          <a:xfrm rot="0">
            <a:off x="8176887" y="537720"/>
            <a:ext cx="9234813" cy="0"/>
          </a:xfrm>
          <a:prstGeom prst="line">
            <a:avLst/>
          </a:prstGeom>
          <a:ln cap="flat" w="19050">
            <a:solidFill>
              <a:srgbClr val="FFFFFF"/>
            </a:solidFill>
            <a:prstDash val="solid"/>
            <a:headEnd type="none" len="sm" w="sm"/>
            <a:tailEnd type="none" len="sm" w="sm"/>
          </a:ln>
        </p:spPr>
      </p:sp>
      <p:sp>
        <p:nvSpPr>
          <p:cNvPr name="AutoShape 22" id="22"/>
          <p:cNvSpPr/>
          <p:nvPr/>
        </p:nvSpPr>
        <p:spPr>
          <a:xfrm rot="-5399999">
            <a:off x="6899840" y="1763927"/>
            <a:ext cx="4034761" cy="0"/>
          </a:xfrm>
          <a:prstGeom prst="line">
            <a:avLst/>
          </a:prstGeom>
          <a:ln cap="flat" w="19050">
            <a:solidFill>
              <a:srgbClr val="FFFFFF"/>
            </a:solidFill>
            <a:prstDash val="solid"/>
            <a:headEnd type="none" len="sm" w="sm"/>
            <a:tailEnd type="none" len="sm" w="sm"/>
          </a:ln>
        </p:spPr>
      </p:sp>
      <p:grpSp>
        <p:nvGrpSpPr>
          <p:cNvPr name="Group 23" id="23"/>
          <p:cNvGrpSpPr/>
          <p:nvPr/>
        </p:nvGrpSpPr>
        <p:grpSpPr>
          <a:xfrm rot="0">
            <a:off x="9414990" y="712559"/>
            <a:ext cx="8434006" cy="9080519"/>
            <a:chOff x="0" y="0"/>
            <a:chExt cx="2221302" cy="2391577"/>
          </a:xfrm>
        </p:grpSpPr>
        <p:sp>
          <p:nvSpPr>
            <p:cNvPr name="Freeform 24" id="24"/>
            <p:cNvSpPr/>
            <p:nvPr/>
          </p:nvSpPr>
          <p:spPr>
            <a:xfrm flipH="false" flipV="false" rot="0">
              <a:off x="0" y="0"/>
              <a:ext cx="2221302" cy="2391577"/>
            </a:xfrm>
            <a:custGeom>
              <a:avLst/>
              <a:gdLst/>
              <a:ahLst/>
              <a:cxnLst/>
              <a:rect r="r" b="b" t="t" l="l"/>
              <a:pathLst>
                <a:path h="2391577" w="2221302">
                  <a:moveTo>
                    <a:pt x="0" y="0"/>
                  </a:moveTo>
                  <a:lnTo>
                    <a:pt x="2221302" y="0"/>
                  </a:lnTo>
                  <a:lnTo>
                    <a:pt x="2221302" y="2391577"/>
                  </a:lnTo>
                  <a:lnTo>
                    <a:pt x="0" y="2391577"/>
                  </a:lnTo>
                  <a:close/>
                </a:path>
              </a:pathLst>
            </a:custGeom>
            <a:solidFill>
              <a:srgbClr val="FFFFFF"/>
            </a:solidFill>
          </p:spPr>
        </p:sp>
        <p:sp>
          <p:nvSpPr>
            <p:cNvPr name="TextBox 25" id="25"/>
            <p:cNvSpPr txBox="true"/>
            <p:nvPr/>
          </p:nvSpPr>
          <p:spPr>
            <a:xfrm>
              <a:off x="0" y="-57150"/>
              <a:ext cx="2221302" cy="2448727"/>
            </a:xfrm>
            <a:prstGeom prst="rect">
              <a:avLst/>
            </a:prstGeom>
          </p:spPr>
          <p:txBody>
            <a:bodyPr anchor="ctr" rtlCol="false" tIns="50800" lIns="50800" bIns="50800" rIns="50800"/>
            <a:lstStyle/>
            <a:p>
              <a:pPr algn="ctr">
                <a:lnSpc>
                  <a:spcPts val="2380"/>
                </a:lnSpc>
              </a:pPr>
            </a:p>
          </p:txBody>
        </p:sp>
      </p:grpSp>
      <p:sp>
        <p:nvSpPr>
          <p:cNvPr name="TextBox 26" id="26"/>
          <p:cNvSpPr txBox="true"/>
          <p:nvPr/>
        </p:nvSpPr>
        <p:spPr>
          <a:xfrm rot="0">
            <a:off x="9615989" y="1103919"/>
            <a:ext cx="8032008" cy="8547264"/>
          </a:xfrm>
          <a:prstGeom prst="rect">
            <a:avLst/>
          </a:prstGeom>
        </p:spPr>
        <p:txBody>
          <a:bodyPr anchor="t" rtlCol="false" tIns="0" lIns="0" bIns="0" rIns="0">
            <a:spAutoFit/>
          </a:bodyPr>
          <a:lstStyle/>
          <a:p>
            <a:pPr algn="just">
              <a:lnSpc>
                <a:spcPts val="2965"/>
              </a:lnSpc>
            </a:pPr>
            <a:r>
              <a:rPr lang="en-US" sz="2118">
                <a:solidFill>
                  <a:srgbClr val="000000"/>
                </a:solidFill>
                <a:latin typeface="Poppins"/>
              </a:rPr>
              <a:t>1. Data Loading and Exploration: In this phase, the data was imported, and particular columns were chosen as well as any missing values were checked.</a:t>
            </a:r>
          </a:p>
          <a:p>
            <a:pPr algn="just">
              <a:lnSpc>
                <a:spcPts val="2965"/>
              </a:lnSpc>
            </a:pPr>
          </a:p>
          <a:p>
            <a:pPr algn="just">
              <a:lnSpc>
                <a:spcPts val="2965"/>
              </a:lnSpc>
            </a:pPr>
            <a:r>
              <a:rPr lang="en-US" sz="2118">
                <a:solidFill>
                  <a:srgbClr val="000000"/>
                </a:solidFill>
                <a:latin typeface="Poppins"/>
              </a:rPr>
              <a:t>2. Data Visualization: In this phase, the different  data's were produced as heatmaps to show the association between the features and histograms were created to show numerical columns.</a:t>
            </a:r>
          </a:p>
          <a:p>
            <a:pPr algn="just">
              <a:lnSpc>
                <a:spcPts val="2965"/>
              </a:lnSpc>
            </a:pPr>
          </a:p>
          <a:p>
            <a:pPr algn="just">
              <a:lnSpc>
                <a:spcPts val="2965"/>
              </a:lnSpc>
            </a:pPr>
            <a:r>
              <a:rPr lang="en-US" sz="2118">
                <a:solidFill>
                  <a:srgbClr val="000000"/>
                </a:solidFill>
                <a:latin typeface="Poppins"/>
              </a:rPr>
              <a:t>3. Preprocessing and Splitting of the Data: The data is divided into the target variable (y) and its features (X). The dataset is then divided into testing and training sets.</a:t>
            </a:r>
          </a:p>
          <a:p>
            <a:pPr algn="just">
              <a:lnSpc>
                <a:spcPts val="2965"/>
              </a:lnSpc>
            </a:pPr>
          </a:p>
          <a:p>
            <a:pPr algn="just">
              <a:lnSpc>
                <a:spcPts val="2965"/>
              </a:lnSpc>
            </a:pPr>
            <a:r>
              <a:rPr lang="en-US" sz="2118">
                <a:solidFill>
                  <a:srgbClr val="000000"/>
                </a:solidFill>
                <a:latin typeface="Poppins"/>
              </a:rPr>
              <a:t>4. Model Training: Support Vector Machine (SVM), Decision Tree Classifier (DTC), Random Forest Classifier (RFC), K-Nearest Neighbors (KNN), and Gaussian Naive Bayes (gnb) are among the classifiers that are trained. For every model, the accuracy scores on the training data are printed.</a:t>
            </a:r>
          </a:p>
          <a:p>
            <a:pPr algn="just">
              <a:lnSpc>
                <a:spcPts val="2965"/>
              </a:lnSpc>
            </a:pPr>
          </a:p>
          <a:p>
            <a:pPr algn="just">
              <a:lnSpc>
                <a:spcPts val="2965"/>
              </a:lnSpc>
            </a:pPr>
            <a:r>
              <a:rPr lang="en-US" sz="2118">
                <a:solidFill>
                  <a:srgbClr val="000000"/>
                </a:solidFill>
                <a:latin typeface="Poppins"/>
              </a:rPr>
              <a:t>5. Prediction: In the end, I used decision tree as it gave me 100% accuracy when training, so I used it to make accurate disease predictions. </a:t>
            </a:r>
          </a:p>
          <a:p>
            <a:pPr algn="just">
              <a:lnSpc>
                <a:spcPts val="296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DAF2V2DDQ34</dc:identifier>
  <dcterms:modified xsi:type="dcterms:W3CDTF">2011-08-01T06:04:30Z</dcterms:modified>
  <cp:revision>1</cp:revision>
  <dc:title>ENGR-E 506 INTRO TO NEURO ENGINEERING</dc:title>
</cp:coreProperties>
</file>